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3"/>
  </p:notesMasterIdLst>
  <p:handoutMasterIdLst>
    <p:handoutMasterId r:id="rId14"/>
  </p:handoutMasterIdLst>
  <p:sldIdLst>
    <p:sldId id="256" r:id="rId2"/>
    <p:sldId id="257" r:id="rId3"/>
    <p:sldId id="266" r:id="rId4"/>
    <p:sldId id="258" r:id="rId5"/>
    <p:sldId id="263" r:id="rId6"/>
    <p:sldId id="259" r:id="rId7"/>
    <p:sldId id="262" r:id="rId8"/>
    <p:sldId id="260" r:id="rId9"/>
    <p:sldId id="261"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077" autoAdjust="0"/>
  </p:normalViewPr>
  <p:slideViewPr>
    <p:cSldViewPr snapToGrid="0">
      <p:cViewPr varScale="1">
        <p:scale>
          <a:sx n="44" d="100"/>
          <a:sy n="44" d="100"/>
        </p:scale>
        <p:origin x="1524" y="24"/>
      </p:cViewPr>
      <p:guideLst/>
    </p:cSldViewPr>
  </p:slideViewPr>
  <p:notesTextViewPr>
    <p:cViewPr>
      <p:scale>
        <a:sx n="1" d="1"/>
        <a:sy n="1" d="1"/>
      </p:scale>
      <p:origin x="0" y="0"/>
    </p:cViewPr>
  </p:notesTextViewPr>
  <p:sorterViewPr>
    <p:cViewPr>
      <p:scale>
        <a:sx n="100" d="100"/>
        <a:sy n="100" d="100"/>
      </p:scale>
      <p:origin x="0" y="-31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F73A71-4178-CCD7-FC70-CF3C070898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938E0A9-0594-2827-3BBD-A94577C5DF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D3D37F-D72E-4138-9949-ED0B24D928D1}" type="datetimeFigureOut">
              <a:rPr lang="en-GB" smtClean="0"/>
              <a:t>10/04/2024</a:t>
            </a:fld>
            <a:endParaRPr lang="en-GB"/>
          </a:p>
        </p:txBody>
      </p:sp>
      <p:sp>
        <p:nvSpPr>
          <p:cNvPr id="4" name="Footer Placeholder 3">
            <a:extLst>
              <a:ext uri="{FF2B5EF4-FFF2-40B4-BE49-F238E27FC236}">
                <a16:creationId xmlns:a16="http://schemas.microsoft.com/office/drawing/2014/main" id="{02D1CE44-E585-01E8-B399-26B8087887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Created by Pascale Thobois as part of the MTOT project 2023</a:t>
            </a:r>
          </a:p>
        </p:txBody>
      </p:sp>
      <p:sp>
        <p:nvSpPr>
          <p:cNvPr id="5" name="Slide Number Placeholder 4">
            <a:extLst>
              <a:ext uri="{FF2B5EF4-FFF2-40B4-BE49-F238E27FC236}">
                <a16:creationId xmlns:a16="http://schemas.microsoft.com/office/drawing/2014/main" id="{2DB9DD44-F198-E17C-7A17-2FAD7E1639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6E5D1A-375F-434F-856A-6805454A19F5}" type="slidenum">
              <a:rPr lang="en-GB" smtClean="0"/>
              <a:t>‹#›</a:t>
            </a:fld>
            <a:endParaRPr lang="en-GB"/>
          </a:p>
        </p:txBody>
      </p:sp>
    </p:spTree>
    <p:extLst>
      <p:ext uri="{BB962C8B-B14F-4D97-AF65-F5344CB8AC3E}">
        <p14:creationId xmlns:p14="http://schemas.microsoft.com/office/powerpoint/2010/main" val="145952863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5:21:02.916"/>
    </inkml:context>
    <inkml:brush xml:id="br0">
      <inkml:brushProperty name="width" value="0.035" units="cm"/>
      <inkml:brushProperty name="height" value="0.035" units="cm"/>
      <inkml:brushProperty name="color" value="#849398"/>
    </inkml:brush>
  </inkml:definitions>
  <inkml:trace contextRef="#ctx0" brushRef="#br0">0 59 24575,'8'-1'0,"-1"0"0,1-1 0,-1 0 0,0 0 0,0-1 0,0 0 0,0 0 0,7-5 0,-6 3 0,-1 1 0,1 0 0,-1 1 0,1 0 0,0 1 0,0 0 0,10-2 0,11 2 0,-10 0 0,0 1 0,-1 0 0,1 2 0,-1 0 0,1 1 0,20 6 0,-35-5 0,0-1 0,0 1 0,0 0 0,0 0 0,-1 0 0,1 0 0,-1 1 0,0 0 0,0-1 0,0 1 0,3 6 0,28 55 0,-23-42 0,-7-15 0,0 1 0,1-1 0,1 0 0,-1 0 0,1 0 0,0-1 0,1 0 0,0 0 0,0-1 0,8 6 0,-10-9 0,1 0 0,-1 0 0,1-1 0,0 0 0,0 0 0,0 0 0,0-1 0,0 0 0,0 0 0,1-1 0,-1 0 0,0 0 0,0-1 0,0 1 0,9-4 0,-10 2-68,0-1 0,-1-1-1,0 1 1,1-1 0,-1 0 0,0 0-1,-1 0 1,1 0 0,-1-1 0,1 1-1,-1-1 1,0 0 0,-1-1 0,1 1-1,-1 0 1,0-1 0,0 1-1,-1-1 1,2-6 0,-1 0-6758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5:21:05.184"/>
    </inkml:context>
    <inkml:brush xml:id="br0">
      <inkml:brushProperty name="width" value="0.035" units="cm"/>
      <inkml:brushProperty name="height" value="0.035" units="cm"/>
      <inkml:brushProperty name="color" value="#849398"/>
    </inkml:brush>
  </inkml:definitions>
  <inkml:trace contextRef="#ctx0" brushRef="#br0">0 227 24575,'2'-5'0,"0"0"0,0 0 0,1 1 0,-1-1 0,1 0 0,0 1 0,0 0 0,0 0 0,1 0 0,3-3 0,6-9 0,-5 5 0,1 0 0,0 0 0,0 0 0,1 2 0,0-1 0,1 1 0,0 1 0,0 0 0,0 1 0,1 0 0,0 1 0,0 1 0,1 0 0,-1 0 0,1 2 0,16-3 0,17-7 0,-38 10 0,1 0 0,0 1 0,-1 0 0,1 0 0,0 1 0,15 0 0,-21 2 0,0-1 0,-1 1 0,1 0 0,0 0 0,0 0 0,-1 1 0,1-1 0,-1 1 0,1-1 0,-1 1 0,1 0 0,-1 0 0,0 0 0,0 0 0,0 1 0,0-1 0,0 1 0,0-1 0,-1 1 0,1 0 0,-1 0 0,0 0 0,0 0 0,0 0 0,1 4 0,4 5 0,0 0 0,0 0 0,0-1 0,1 0 0,1 0 0,0-1 0,0 0 0,1-1 0,0 0 0,0 0 0,1-1 0,0 0 0,0-1 0,1-1 0,0 0 0,0 0 0,20 6 0,-19-9 0,0-1 0,1-1 0,-1 0 0,1-1 0,-1-1 0,1 0 0,-1-1 0,0 0 0,0-1 0,0-1 0,17-7 0,-21 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5582F-9E16-4F84-866B-0BA1F8854DE3}" type="datetimeFigureOut">
              <a:rPr lang="en-GB" smtClean="0"/>
              <a:t>10/04/2024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Created by Pascale Thobois as part of the MTOT project 2023</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8A5FE-17C7-4452-9FCA-30C3F2920172}" type="slidenum">
              <a:rPr lang="en-GB" smtClean="0"/>
              <a:t>‹#›</a:t>
            </a:fld>
            <a:endParaRPr lang="en-GB"/>
          </a:p>
        </p:txBody>
      </p:sp>
    </p:spTree>
    <p:extLst>
      <p:ext uri="{BB962C8B-B14F-4D97-AF65-F5344CB8AC3E}">
        <p14:creationId xmlns:p14="http://schemas.microsoft.com/office/powerpoint/2010/main" val="212493762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Purpose of this activity is getting children thinking about a county/city they would like to visit. Ask them to think about somewhere meaningful to them. This could be a country they previously lived in, a place where their family is historically from, a place that they have lived in that was different from a place they now live in etc. </a:t>
            </a:r>
          </a:p>
          <a:p>
            <a:r>
              <a:rPr lang="en-GB" b="0" dirty="0"/>
              <a:t>Give them </a:t>
            </a:r>
            <a:r>
              <a:rPr lang="en-GB" b="1" dirty="0"/>
              <a:t>5-10 minutes</a:t>
            </a:r>
            <a:r>
              <a:rPr lang="en-GB" b="0" dirty="0"/>
              <a:t> to discuss their ideas with a partner. Have them narrow in on their senses as they describe this place that they are talking about. If needed pause the session to remind them to narrow consider poetic devices they could use in their descriptions of their journey </a:t>
            </a:r>
            <a:r>
              <a:rPr lang="en-GB" dirty="0"/>
              <a:t>(e.g., alliteration, similes, metaphors, rich descriptive language)</a:t>
            </a:r>
            <a:endParaRPr lang="en-GB" b="0" dirty="0"/>
          </a:p>
          <a:p>
            <a:endParaRPr lang="en-GB" dirty="0"/>
          </a:p>
          <a:p>
            <a:r>
              <a:rPr lang="en-GB" dirty="0"/>
              <a:t>Have they got some vocab in different languages that they could use in their descriptions? Or colloquial idioms that they can include in their note making?</a:t>
            </a:r>
          </a:p>
          <a:p>
            <a:endParaRPr lang="en-GB" dirty="0"/>
          </a:p>
          <a:p>
            <a:r>
              <a:rPr lang="en-GB" dirty="0"/>
              <a:t>Have class feedback of ideas, encourage students to magpie good ideas that their friends have shared. Encourage a collaborative approach as children can offer suggestions to elevate their friends idea.</a:t>
            </a:r>
          </a:p>
          <a:p>
            <a:endParaRPr lang="en-GB" dirty="0"/>
          </a:p>
          <a:p>
            <a:endParaRPr lang="en-GB" dirty="0"/>
          </a:p>
        </p:txBody>
      </p:sp>
      <p:sp>
        <p:nvSpPr>
          <p:cNvPr id="4" name="Slide Number Placeholder 3"/>
          <p:cNvSpPr>
            <a:spLocks noGrp="1"/>
          </p:cNvSpPr>
          <p:nvPr>
            <p:ph type="sldNum" sz="quarter" idx="5"/>
          </p:nvPr>
        </p:nvSpPr>
        <p:spPr/>
        <p:txBody>
          <a:bodyPr/>
          <a:lstStyle/>
          <a:p>
            <a:fld id="{78C8A5FE-17C7-4452-9FCA-30C3F2920172}" type="slidenum">
              <a:rPr lang="en-GB" smtClean="0"/>
              <a:t>2</a:t>
            </a:fld>
            <a:endParaRPr lang="en-GB"/>
          </a:p>
        </p:txBody>
      </p:sp>
      <p:sp>
        <p:nvSpPr>
          <p:cNvPr id="5" name="Footer Placeholder 4">
            <a:extLst>
              <a:ext uri="{FF2B5EF4-FFF2-40B4-BE49-F238E27FC236}">
                <a16:creationId xmlns:a16="http://schemas.microsoft.com/office/drawing/2014/main" id="{5E297BC2-E026-1109-0683-18FBD9A7E1BF}"/>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372684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children either pictures of animals or a sticky note with an animal on it. Explain that they are now an animal and must think about the journey they will now make as the animal. </a:t>
            </a:r>
          </a:p>
          <a:p>
            <a:endParaRPr lang="en-GB" dirty="0"/>
          </a:p>
        </p:txBody>
      </p:sp>
      <p:sp>
        <p:nvSpPr>
          <p:cNvPr id="4" name="Slide Number Placeholder 3"/>
          <p:cNvSpPr>
            <a:spLocks noGrp="1"/>
          </p:cNvSpPr>
          <p:nvPr>
            <p:ph type="sldNum" sz="quarter" idx="5"/>
          </p:nvPr>
        </p:nvSpPr>
        <p:spPr/>
        <p:txBody>
          <a:bodyPr/>
          <a:lstStyle/>
          <a:p>
            <a:fld id="{78C8A5FE-17C7-4452-9FCA-30C3F2920172}" type="slidenum">
              <a:rPr lang="en-GB" smtClean="0"/>
              <a:t>3</a:t>
            </a:fld>
            <a:endParaRPr lang="en-GB"/>
          </a:p>
        </p:txBody>
      </p:sp>
      <p:sp>
        <p:nvSpPr>
          <p:cNvPr id="5" name="Footer Placeholder 4">
            <a:extLst>
              <a:ext uri="{FF2B5EF4-FFF2-40B4-BE49-F238E27FC236}">
                <a16:creationId xmlns:a16="http://schemas.microsoft.com/office/drawing/2014/main" id="{76CFF471-ACBD-1317-88A4-E42F6AF97D4D}"/>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214324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 children with pictures of animals </a:t>
            </a:r>
            <a:r>
              <a:rPr lang="en-GB" b="1" dirty="0"/>
              <a:t>give them 10 minutes to tweak their ideas and to imagine what they will see as an animal</a:t>
            </a:r>
            <a:r>
              <a:rPr lang="en-GB" b="0" dirty="0"/>
              <a:t>. If students are struggling allow the 5 minutes to try independently and then model how you would put yourself in the position of an animal. </a:t>
            </a:r>
          </a:p>
          <a:p>
            <a:endParaRPr lang="en-GB" b="0" dirty="0"/>
          </a:p>
          <a:p>
            <a:r>
              <a:rPr lang="en-GB" b="0" dirty="0"/>
              <a:t>E.g., if I was a hedgehog, I know that I would be small – everything will be bigger than me. I might see a puddle on the side of the road as a lake, a lake as an ocean. I could not get in car and drive – I would have to walk. I would walk through the countryside and the city. Or if I am already at the location, I might think about what I would see. E.g., a marketplace may no longer be a peaceful wandering activity but rather an obstacle court. Smells might be heightened. </a:t>
            </a:r>
          </a:p>
          <a:p>
            <a:endParaRPr lang="en-GB" dirty="0"/>
          </a:p>
          <a:p>
            <a:endParaRPr lang="en-GB" dirty="0"/>
          </a:p>
          <a:p>
            <a:r>
              <a:rPr lang="en-GB" dirty="0"/>
              <a:t>How does their journey now change? How will you get there?</a:t>
            </a:r>
          </a:p>
          <a:p>
            <a:r>
              <a:rPr lang="en-GB" dirty="0"/>
              <a:t>What will you see if you are xxx, </a:t>
            </a:r>
          </a:p>
          <a:p>
            <a:r>
              <a:rPr lang="en-GB" dirty="0"/>
              <a:t>Will you still take the same items?</a:t>
            </a:r>
          </a:p>
          <a:p>
            <a:r>
              <a:rPr lang="en-GB" dirty="0"/>
              <a:t>Will you take the same person?</a:t>
            </a:r>
          </a:p>
          <a:p>
            <a:endParaRPr lang="en-GB" dirty="0"/>
          </a:p>
        </p:txBody>
      </p:sp>
      <p:sp>
        <p:nvSpPr>
          <p:cNvPr id="4" name="Slide Number Placeholder 3"/>
          <p:cNvSpPr>
            <a:spLocks noGrp="1"/>
          </p:cNvSpPr>
          <p:nvPr>
            <p:ph type="sldNum" sz="quarter" idx="5"/>
          </p:nvPr>
        </p:nvSpPr>
        <p:spPr/>
        <p:txBody>
          <a:bodyPr/>
          <a:lstStyle/>
          <a:p>
            <a:fld id="{78C8A5FE-17C7-4452-9FCA-30C3F2920172}" type="slidenum">
              <a:rPr lang="en-GB" smtClean="0"/>
              <a:t>4</a:t>
            </a:fld>
            <a:endParaRPr lang="en-GB"/>
          </a:p>
        </p:txBody>
      </p:sp>
      <p:sp>
        <p:nvSpPr>
          <p:cNvPr id="5" name="Footer Placeholder 4">
            <a:extLst>
              <a:ext uri="{FF2B5EF4-FFF2-40B4-BE49-F238E27FC236}">
                <a16:creationId xmlns:a16="http://schemas.microsoft.com/office/drawing/2014/main" id="{E79B8E9B-E5E9-83B4-E78A-D05B772EDEBF}"/>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17603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images to help children begin to understand perspective. If they were a bird everything could be below them. If they were an ant then even grass would seem like a swaying forest. </a:t>
            </a:r>
          </a:p>
        </p:txBody>
      </p:sp>
      <p:sp>
        <p:nvSpPr>
          <p:cNvPr id="4" name="Slide Number Placeholder 3"/>
          <p:cNvSpPr>
            <a:spLocks noGrp="1"/>
          </p:cNvSpPr>
          <p:nvPr>
            <p:ph type="sldNum" sz="quarter" idx="5"/>
          </p:nvPr>
        </p:nvSpPr>
        <p:spPr/>
        <p:txBody>
          <a:bodyPr/>
          <a:lstStyle/>
          <a:p>
            <a:fld id="{78C8A5FE-17C7-4452-9FCA-30C3F2920172}" type="slidenum">
              <a:rPr lang="en-GB" smtClean="0"/>
              <a:t>5</a:t>
            </a:fld>
            <a:endParaRPr lang="en-GB"/>
          </a:p>
        </p:txBody>
      </p:sp>
      <p:sp>
        <p:nvSpPr>
          <p:cNvPr id="5" name="Footer Placeholder 4">
            <a:extLst>
              <a:ext uri="{FF2B5EF4-FFF2-40B4-BE49-F238E27FC236}">
                <a16:creationId xmlns:a16="http://schemas.microsoft.com/office/drawing/2014/main" id="{CB387D8C-13B9-34BA-5BB0-6CFC6C13006C}"/>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205764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children have generated some ideas as to what their animal journey would be like move on and introduce them to how they are going to use these ideas in the poem they are going to write. </a:t>
            </a:r>
          </a:p>
        </p:txBody>
      </p:sp>
      <p:sp>
        <p:nvSpPr>
          <p:cNvPr id="4" name="Slide Number Placeholder 3"/>
          <p:cNvSpPr>
            <a:spLocks noGrp="1"/>
          </p:cNvSpPr>
          <p:nvPr>
            <p:ph type="sldNum" sz="quarter" idx="5"/>
          </p:nvPr>
        </p:nvSpPr>
        <p:spPr/>
        <p:txBody>
          <a:bodyPr/>
          <a:lstStyle/>
          <a:p>
            <a:fld id="{78C8A5FE-17C7-4452-9FCA-30C3F2920172}" type="slidenum">
              <a:rPr lang="en-GB" smtClean="0"/>
              <a:t>6</a:t>
            </a:fld>
            <a:endParaRPr lang="en-GB"/>
          </a:p>
        </p:txBody>
      </p:sp>
      <p:sp>
        <p:nvSpPr>
          <p:cNvPr id="5" name="Footer Placeholder 4">
            <a:extLst>
              <a:ext uri="{FF2B5EF4-FFF2-40B4-BE49-F238E27FC236}">
                <a16:creationId xmlns:a16="http://schemas.microsoft.com/office/drawing/2014/main" id="{2B9E6B21-B867-9ED3-F2B5-E0505C9118C7}"/>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376710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333333"/>
                </a:solidFill>
                <a:effectLst/>
                <a:latin typeface="Poppins" panose="00000500000000000000" pitchFamily="2" charset="0"/>
              </a:rPr>
              <a:t>Cinquains</a:t>
            </a:r>
            <a:r>
              <a:rPr lang="en-GB" b="0" i="0" dirty="0">
                <a:solidFill>
                  <a:srgbClr val="333333"/>
                </a:solidFill>
                <a:effectLst/>
                <a:latin typeface="Poppins" panose="00000500000000000000" pitchFamily="2" charset="0"/>
              </a:rPr>
              <a:t> are a form of syllabic poetry characterised by a distinctive 5 line structure:</a:t>
            </a:r>
            <a:br>
              <a:rPr lang="en-GB" dirty="0"/>
            </a:br>
            <a:r>
              <a:rPr lang="en-GB" dirty="0"/>
              <a:t>The ‘hot’ challenge is the truest form of the poem but can be tweaked to make it easier for students (see medium challenge). Choose whichever best suits your cohort or provide children with both options for them to choose. </a:t>
            </a:r>
          </a:p>
        </p:txBody>
      </p:sp>
      <p:sp>
        <p:nvSpPr>
          <p:cNvPr id="4" name="Slide Number Placeholder 3"/>
          <p:cNvSpPr>
            <a:spLocks noGrp="1"/>
          </p:cNvSpPr>
          <p:nvPr>
            <p:ph type="sldNum" sz="quarter" idx="5"/>
          </p:nvPr>
        </p:nvSpPr>
        <p:spPr/>
        <p:txBody>
          <a:bodyPr/>
          <a:lstStyle/>
          <a:p>
            <a:fld id="{78C8A5FE-17C7-4452-9FCA-30C3F2920172}" type="slidenum">
              <a:rPr lang="en-GB" smtClean="0"/>
              <a:t>8</a:t>
            </a:fld>
            <a:endParaRPr lang="en-GB"/>
          </a:p>
        </p:txBody>
      </p:sp>
      <p:sp>
        <p:nvSpPr>
          <p:cNvPr id="5" name="Footer Placeholder 4">
            <a:extLst>
              <a:ext uri="{FF2B5EF4-FFF2-40B4-BE49-F238E27FC236}">
                <a16:creationId xmlns:a16="http://schemas.microsoft.com/office/drawing/2014/main" id="{59C1F8B3-04C4-F96B-EFC8-71332E664770}"/>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110705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C8A5FE-17C7-4452-9FCA-30C3F2920172}" type="slidenum">
              <a:rPr lang="en-GB" smtClean="0"/>
              <a:t>9</a:t>
            </a:fld>
            <a:endParaRPr lang="en-GB"/>
          </a:p>
        </p:txBody>
      </p:sp>
      <p:sp>
        <p:nvSpPr>
          <p:cNvPr id="5" name="Footer Placeholder 4">
            <a:extLst>
              <a:ext uri="{FF2B5EF4-FFF2-40B4-BE49-F238E27FC236}">
                <a16:creationId xmlns:a16="http://schemas.microsoft.com/office/drawing/2014/main" id="{68BF04EA-9B41-1397-D6C1-DDCE94F3566F}"/>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2436749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left here for you to print if needed. You could present children with a post it note of the animal they are to think of. </a:t>
            </a:r>
          </a:p>
          <a:p>
            <a:endParaRPr lang="en-GB" dirty="0"/>
          </a:p>
        </p:txBody>
      </p:sp>
      <p:sp>
        <p:nvSpPr>
          <p:cNvPr id="4" name="Slide Number Placeholder 3"/>
          <p:cNvSpPr>
            <a:spLocks noGrp="1"/>
          </p:cNvSpPr>
          <p:nvPr>
            <p:ph type="sldNum" sz="quarter" idx="5"/>
          </p:nvPr>
        </p:nvSpPr>
        <p:spPr/>
        <p:txBody>
          <a:bodyPr/>
          <a:lstStyle/>
          <a:p>
            <a:fld id="{78C8A5FE-17C7-4452-9FCA-30C3F2920172}" type="slidenum">
              <a:rPr lang="en-GB" smtClean="0"/>
              <a:t>11</a:t>
            </a:fld>
            <a:endParaRPr lang="en-GB"/>
          </a:p>
        </p:txBody>
      </p:sp>
      <p:sp>
        <p:nvSpPr>
          <p:cNvPr id="5" name="Footer Placeholder 4">
            <a:extLst>
              <a:ext uri="{FF2B5EF4-FFF2-40B4-BE49-F238E27FC236}">
                <a16:creationId xmlns:a16="http://schemas.microsoft.com/office/drawing/2014/main" id="{3238B226-C540-2B73-417C-BF17C8C29F67}"/>
              </a:ext>
            </a:extLst>
          </p:cNvPr>
          <p:cNvSpPr>
            <a:spLocks noGrp="1"/>
          </p:cNvSpPr>
          <p:nvPr>
            <p:ph type="ftr" sz="quarter" idx="4"/>
          </p:nvPr>
        </p:nvSpPr>
        <p:spPr/>
        <p:txBody>
          <a:bodyPr/>
          <a:lstStyle/>
          <a:p>
            <a:r>
              <a:rPr lang="en-GB"/>
              <a:t>Created by Pascale Thobois as part of the MTOT project 2023</a:t>
            </a:r>
          </a:p>
        </p:txBody>
      </p:sp>
    </p:spTree>
    <p:extLst>
      <p:ext uri="{BB962C8B-B14F-4D97-AF65-F5344CB8AC3E}">
        <p14:creationId xmlns:p14="http://schemas.microsoft.com/office/powerpoint/2010/main" val="395487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1F5783-445B-42B9-AE9A-B674C0960E91}"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339473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1F370-C0B6-4B1A-A60C-44CD3BA83F88}"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33962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178B44-CF3C-4527-BAA5-0148E6900939}"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00338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DEA80-246B-43DA-90AE-F4BE590CABAD}"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322336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4EE70-91F0-412A-908E-9BFA081C78E5}"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9468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70490D-71B0-428C-A85B-432C07C3C76A}"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402115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8FC210-7C9D-420F-803C-9B72BD539E9D}"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297893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6187BF-B2B7-4843-A422-706AF09ED0C0}"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20205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7DE4BC-AD2E-4D09-B947-802EF7ABF2E2}"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284720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829466-4551-4B0B-BD48-1743142F33C1}" type="datetime1">
              <a:rPr lang="en-GB" smtClean="0"/>
              <a:t>10/04/2024</a:t>
            </a:fld>
            <a:endParaRPr lang="en-GB"/>
          </a:p>
        </p:txBody>
      </p:sp>
      <p:sp>
        <p:nvSpPr>
          <p:cNvPr id="5" name="Footer Placeholder 4"/>
          <p:cNvSpPr>
            <a:spLocks noGrp="1"/>
          </p:cNvSpPr>
          <p:nvPr>
            <p:ph type="ftr" sz="quarter" idx="11"/>
          </p:nvPr>
        </p:nvSpPr>
        <p:spPr/>
        <p:txBody>
          <a:bodyPr/>
          <a:lstStyle/>
          <a:p>
            <a:r>
              <a:rPr lang="en-GB"/>
              <a:t>Created by Pascale Thobois as part of the MTOT project 2023</a:t>
            </a:r>
          </a:p>
        </p:txBody>
      </p:sp>
      <p:sp>
        <p:nvSpPr>
          <p:cNvPr id="6" name="Slide Number Placeholder 5"/>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212426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45242-91D5-4FFC-91AC-AF2B13C2A89A}" type="datetime1">
              <a:rPr lang="en-GB" smtClean="0"/>
              <a:t>10/04/2024</a:t>
            </a:fld>
            <a:endParaRPr lang="en-GB"/>
          </a:p>
        </p:txBody>
      </p:sp>
      <p:sp>
        <p:nvSpPr>
          <p:cNvPr id="6" name="Footer Placeholder 5"/>
          <p:cNvSpPr>
            <a:spLocks noGrp="1"/>
          </p:cNvSpPr>
          <p:nvPr>
            <p:ph type="ftr" sz="quarter" idx="11"/>
          </p:nvPr>
        </p:nvSpPr>
        <p:spPr/>
        <p:txBody>
          <a:bodyPr/>
          <a:lstStyle/>
          <a:p>
            <a:r>
              <a:rPr lang="en-GB"/>
              <a:t>Created by Pascale Thobois as part of the MTOT project 2023</a:t>
            </a:r>
          </a:p>
        </p:txBody>
      </p:sp>
      <p:sp>
        <p:nvSpPr>
          <p:cNvPr id="7" name="Slide Number Placeholder 6"/>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120334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B2C709-BD22-49FB-A153-567511968F93}" type="datetime1">
              <a:rPr lang="en-GB" smtClean="0"/>
              <a:t>10/04/2024</a:t>
            </a:fld>
            <a:endParaRPr lang="en-GB"/>
          </a:p>
        </p:txBody>
      </p:sp>
      <p:sp>
        <p:nvSpPr>
          <p:cNvPr id="8" name="Footer Placeholder 7"/>
          <p:cNvSpPr>
            <a:spLocks noGrp="1"/>
          </p:cNvSpPr>
          <p:nvPr>
            <p:ph type="ftr" sz="quarter" idx="11"/>
          </p:nvPr>
        </p:nvSpPr>
        <p:spPr/>
        <p:txBody>
          <a:bodyPr/>
          <a:lstStyle/>
          <a:p>
            <a:r>
              <a:rPr lang="en-GB"/>
              <a:t>Created by Pascale Thobois as part of the MTOT project 2023</a:t>
            </a:r>
          </a:p>
        </p:txBody>
      </p:sp>
      <p:sp>
        <p:nvSpPr>
          <p:cNvPr id="9" name="Slide Number Placeholder 8"/>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291181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E4D671-CD6E-441E-BC8E-EEDAD1E71A92}" type="datetime1">
              <a:rPr lang="en-GB" smtClean="0"/>
              <a:t>10/04/2024</a:t>
            </a:fld>
            <a:endParaRPr lang="en-GB"/>
          </a:p>
        </p:txBody>
      </p:sp>
      <p:sp>
        <p:nvSpPr>
          <p:cNvPr id="4" name="Footer Placeholder 3"/>
          <p:cNvSpPr>
            <a:spLocks noGrp="1"/>
          </p:cNvSpPr>
          <p:nvPr>
            <p:ph type="ftr" sz="quarter" idx="11"/>
          </p:nvPr>
        </p:nvSpPr>
        <p:spPr/>
        <p:txBody>
          <a:bodyPr/>
          <a:lstStyle/>
          <a:p>
            <a:r>
              <a:rPr lang="en-GB"/>
              <a:t>Created by Pascale Thobois as part of the MTOT project 2023</a:t>
            </a:r>
          </a:p>
        </p:txBody>
      </p:sp>
      <p:sp>
        <p:nvSpPr>
          <p:cNvPr id="5" name="Slide Number Placeholder 4"/>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221436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16442-D58D-463B-901E-45EC73A9CA27}" type="datetime1">
              <a:rPr lang="en-GB" smtClean="0"/>
              <a:t>10/04/2024</a:t>
            </a:fld>
            <a:endParaRPr lang="en-GB"/>
          </a:p>
        </p:txBody>
      </p:sp>
      <p:sp>
        <p:nvSpPr>
          <p:cNvPr id="3" name="Footer Placeholder 2"/>
          <p:cNvSpPr>
            <a:spLocks noGrp="1"/>
          </p:cNvSpPr>
          <p:nvPr>
            <p:ph type="ftr" sz="quarter" idx="11"/>
          </p:nvPr>
        </p:nvSpPr>
        <p:spPr/>
        <p:txBody>
          <a:bodyPr/>
          <a:lstStyle/>
          <a:p>
            <a:r>
              <a:rPr lang="en-GB"/>
              <a:t>Created by Pascale Thobois as part of the MTOT project 2023</a:t>
            </a:r>
          </a:p>
        </p:txBody>
      </p:sp>
      <p:sp>
        <p:nvSpPr>
          <p:cNvPr id="4" name="Slide Number Placeholder 3"/>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27318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3C6F05-AFCE-4949-8BCB-0BD40FD7577D}" type="datetime1">
              <a:rPr lang="en-GB" smtClean="0"/>
              <a:t>10/04/2024</a:t>
            </a:fld>
            <a:endParaRPr lang="en-GB"/>
          </a:p>
        </p:txBody>
      </p:sp>
      <p:sp>
        <p:nvSpPr>
          <p:cNvPr id="6" name="Footer Placeholder 5"/>
          <p:cNvSpPr>
            <a:spLocks noGrp="1"/>
          </p:cNvSpPr>
          <p:nvPr>
            <p:ph type="ftr" sz="quarter" idx="11"/>
          </p:nvPr>
        </p:nvSpPr>
        <p:spPr/>
        <p:txBody>
          <a:bodyPr/>
          <a:lstStyle/>
          <a:p>
            <a:r>
              <a:rPr lang="en-GB"/>
              <a:t>Created by Pascale Thobois as part of the MTOT project 2023</a:t>
            </a:r>
          </a:p>
        </p:txBody>
      </p:sp>
      <p:sp>
        <p:nvSpPr>
          <p:cNvPr id="7" name="Slide Number Placeholder 6"/>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314970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87D5C9-B3B8-4E54-8C4F-8873C98AFD56}" type="datetime1">
              <a:rPr lang="en-GB" smtClean="0"/>
              <a:t>10/04/2024</a:t>
            </a:fld>
            <a:endParaRPr lang="en-GB"/>
          </a:p>
        </p:txBody>
      </p:sp>
      <p:sp>
        <p:nvSpPr>
          <p:cNvPr id="6" name="Footer Placeholder 5"/>
          <p:cNvSpPr>
            <a:spLocks noGrp="1"/>
          </p:cNvSpPr>
          <p:nvPr>
            <p:ph type="ftr" sz="quarter" idx="11"/>
          </p:nvPr>
        </p:nvSpPr>
        <p:spPr/>
        <p:txBody>
          <a:bodyPr/>
          <a:lstStyle/>
          <a:p>
            <a:r>
              <a:rPr lang="en-GB"/>
              <a:t>Created by Pascale Thobois as part of the MTOT project 2023</a:t>
            </a:r>
          </a:p>
        </p:txBody>
      </p:sp>
      <p:sp>
        <p:nvSpPr>
          <p:cNvPr id="7" name="Slide Number Placeholder 6"/>
          <p:cNvSpPr>
            <a:spLocks noGrp="1"/>
          </p:cNvSpPr>
          <p:nvPr>
            <p:ph type="sldNum" sz="quarter" idx="12"/>
          </p:nvPr>
        </p:nvSpPr>
        <p:spPr/>
        <p:txBody>
          <a:bodyPr/>
          <a:lstStyle/>
          <a:p>
            <a:fld id="{24E05522-EEEC-4D68-AEB4-7E746F1C5536}" type="slidenum">
              <a:rPr lang="en-GB" smtClean="0"/>
              <a:t>‹#›</a:t>
            </a:fld>
            <a:endParaRPr lang="en-GB"/>
          </a:p>
        </p:txBody>
      </p:sp>
    </p:spTree>
    <p:extLst>
      <p:ext uri="{BB962C8B-B14F-4D97-AF65-F5344CB8AC3E}">
        <p14:creationId xmlns:p14="http://schemas.microsoft.com/office/powerpoint/2010/main" val="198021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6EFE46-ADE2-45AC-BF64-20E6D5E11445}" type="datetime1">
              <a:rPr lang="en-GB" smtClean="0"/>
              <a:t>10/04/2024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Created by Pascale Thobois as part of the MTOT project 2023</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4E05522-EEEC-4D68-AEB4-7E746F1C5536}" type="slidenum">
              <a:rPr lang="en-GB" smtClean="0"/>
              <a:t>‹#›</a:t>
            </a:fld>
            <a:endParaRPr lang="en-GB"/>
          </a:p>
        </p:txBody>
      </p:sp>
    </p:spTree>
    <p:extLst>
      <p:ext uri="{BB962C8B-B14F-4D97-AF65-F5344CB8AC3E}">
        <p14:creationId xmlns:p14="http://schemas.microsoft.com/office/powerpoint/2010/main" val="8160099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2.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customXml" Target="../ink/ink1.xml"/><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B03F-4FF0-7252-CEAB-4764F90917F5}"/>
              </a:ext>
            </a:extLst>
          </p:cNvPr>
          <p:cNvSpPr>
            <a:spLocks noGrp="1"/>
          </p:cNvSpPr>
          <p:nvPr>
            <p:ph type="ctrTitle"/>
          </p:nvPr>
        </p:nvSpPr>
        <p:spPr/>
        <p:txBody>
          <a:bodyPr/>
          <a:lstStyle/>
          <a:p>
            <a:pPr algn="ctr"/>
            <a:r>
              <a:rPr lang="en-GB" i="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Cinquains</a:t>
            </a:r>
            <a:r>
              <a:rPr lang="en-GB" dirty="0">
                <a:solidFill>
                  <a:schemeClr val="accent4">
                    <a:lumMod val="75000"/>
                  </a:schemeClr>
                </a:solidFill>
              </a:rPr>
              <a:t> Workshop</a:t>
            </a:r>
          </a:p>
        </p:txBody>
      </p:sp>
      <p:sp>
        <p:nvSpPr>
          <p:cNvPr id="3" name="Subtitle 2">
            <a:extLst>
              <a:ext uri="{FF2B5EF4-FFF2-40B4-BE49-F238E27FC236}">
                <a16:creationId xmlns:a16="http://schemas.microsoft.com/office/drawing/2014/main" id="{6C1B17E1-C2B1-D294-37C6-59E3D3A0A098}"/>
              </a:ext>
            </a:extLst>
          </p:cNvPr>
          <p:cNvSpPr>
            <a:spLocks noGrp="1"/>
          </p:cNvSpPr>
          <p:nvPr>
            <p:ph type="subTitle" idx="1"/>
          </p:nvPr>
        </p:nvSpPr>
        <p:spPr/>
        <p:txBody>
          <a:bodyPr/>
          <a:lstStyle/>
          <a:p>
            <a:pPr algn="ctr"/>
            <a:r>
              <a:rPr lang="en-GB" dirty="0">
                <a:latin typeface="Calibri" panose="020F0502020204030204" pitchFamily="34" charset="0"/>
                <a:ea typeface="Calibri" panose="020F0502020204030204" pitchFamily="34" charset="0"/>
                <a:cs typeface="Calibri" panose="020F0502020204030204" pitchFamily="34" charset="0"/>
              </a:rPr>
              <a:t>Suitable for KS2/3</a:t>
            </a:r>
          </a:p>
        </p:txBody>
      </p:sp>
      <p:pic>
        <p:nvPicPr>
          <p:cNvPr id="4" name="Picture 3">
            <a:extLst>
              <a:ext uri="{FF2B5EF4-FFF2-40B4-BE49-F238E27FC236}">
                <a16:creationId xmlns:a16="http://schemas.microsoft.com/office/drawing/2014/main" id="{DF4E92ED-B439-05BD-D62D-6C8A39E48765}"/>
              </a:ext>
            </a:extLst>
          </p:cNvPr>
          <p:cNvPicPr>
            <a:picLocks noChangeAspect="1"/>
          </p:cNvPicPr>
          <p:nvPr/>
        </p:nvPicPr>
        <p:blipFill>
          <a:blip r:embed="rId2"/>
          <a:stretch>
            <a:fillRect/>
          </a:stretch>
        </p:blipFill>
        <p:spPr>
          <a:xfrm>
            <a:off x="8208896" y="66243"/>
            <a:ext cx="3983104" cy="1515142"/>
          </a:xfrm>
          <a:prstGeom prst="rect">
            <a:avLst/>
          </a:prstGeom>
        </p:spPr>
      </p:pic>
      <p:sp>
        <p:nvSpPr>
          <p:cNvPr id="5" name="Footer Placeholder 4">
            <a:extLst>
              <a:ext uri="{FF2B5EF4-FFF2-40B4-BE49-F238E27FC236}">
                <a16:creationId xmlns:a16="http://schemas.microsoft.com/office/drawing/2014/main" id="{EABE94CB-3F73-B32C-AA34-9B4724935603}"/>
              </a:ext>
            </a:extLst>
          </p:cNvPr>
          <p:cNvSpPr>
            <a:spLocks noGrp="1"/>
          </p:cNvSpPr>
          <p:nvPr>
            <p:ph type="ftr" sz="quarter" idx="11"/>
          </p:nvPr>
        </p:nvSpPr>
        <p:spPr>
          <a:xfrm>
            <a:off x="0" y="6492875"/>
            <a:ext cx="6297612" cy="365125"/>
          </a:xfrm>
        </p:spPr>
        <p:txBody>
          <a:bodyPr/>
          <a:lstStyle/>
          <a:p>
            <a:r>
              <a:rPr lang="en-GB" dirty="0"/>
              <a:t>Created by Pascale Thobois as part of the MTOT project 2023</a:t>
            </a:r>
          </a:p>
        </p:txBody>
      </p:sp>
    </p:spTree>
    <p:extLst>
      <p:ext uri="{BB962C8B-B14F-4D97-AF65-F5344CB8AC3E}">
        <p14:creationId xmlns:p14="http://schemas.microsoft.com/office/powerpoint/2010/main" val="2011984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42F9691-5F4F-9A9D-C661-983F8D34BD94}"/>
              </a:ext>
            </a:extLst>
          </p:cNvPr>
          <p:cNvSpPr>
            <a:spLocks noGrp="1"/>
          </p:cNvSpPr>
          <p:nvPr>
            <p:ph type="title"/>
          </p:nvPr>
        </p:nvSpPr>
        <p:spPr>
          <a:xfrm>
            <a:off x="677334" y="481009"/>
            <a:ext cx="8596668" cy="1320800"/>
          </a:xfrm>
        </p:spPr>
        <p:txBody>
          <a:bodyPr/>
          <a:lstStyle/>
          <a:p>
            <a:r>
              <a:rPr lang="en-GB" dirty="0"/>
              <a:t>Translating </a:t>
            </a:r>
          </a:p>
        </p:txBody>
      </p:sp>
      <p:sp>
        <p:nvSpPr>
          <p:cNvPr id="15" name="Content Placeholder 2">
            <a:extLst>
              <a:ext uri="{FF2B5EF4-FFF2-40B4-BE49-F238E27FC236}">
                <a16:creationId xmlns:a16="http://schemas.microsoft.com/office/drawing/2014/main" id="{8E8F51E7-9DFB-DDCF-E86F-A24AE905158A}"/>
              </a:ext>
            </a:extLst>
          </p:cNvPr>
          <p:cNvSpPr>
            <a:spLocks noGrp="1"/>
          </p:cNvSpPr>
          <p:nvPr>
            <p:ph idx="1"/>
          </p:nvPr>
        </p:nvSpPr>
        <p:spPr>
          <a:xfrm>
            <a:off x="634471" y="1257294"/>
            <a:ext cx="9612615" cy="5286375"/>
          </a:xfrm>
        </p:spPr>
        <p:txBody>
          <a:bodyPr>
            <a:normAutofit lnSpcReduction="10000"/>
          </a:bodyPr>
          <a:lstStyle/>
          <a:p>
            <a:pPr>
              <a:lnSpc>
                <a:spcPct val="150000"/>
              </a:lnSpc>
            </a:pPr>
            <a:r>
              <a:rPr lang="en-GB" sz="2800" dirty="0"/>
              <a:t>Now you have your poem in one language, try to translate it into another language. Don’t worry if you make a mistake, it can be edited later. </a:t>
            </a:r>
          </a:p>
          <a:p>
            <a:pPr>
              <a:lnSpc>
                <a:spcPct val="150000"/>
              </a:lnSpc>
            </a:pPr>
            <a:r>
              <a:rPr lang="en-GB" sz="2800" dirty="0"/>
              <a:t>Does it fit the original style of your poem?</a:t>
            </a:r>
          </a:p>
          <a:p>
            <a:pPr>
              <a:lnSpc>
                <a:spcPct val="150000"/>
              </a:lnSpc>
            </a:pPr>
            <a:r>
              <a:rPr lang="en-GB" sz="2800" dirty="0"/>
              <a:t>You may need to look up synonyms to help with the flow of your poem.</a:t>
            </a:r>
          </a:p>
          <a:p>
            <a:pPr>
              <a:lnSpc>
                <a:spcPct val="150000"/>
              </a:lnSpc>
            </a:pPr>
            <a:r>
              <a:rPr lang="en-GB" sz="2800" dirty="0"/>
              <a:t>You may need a bilingual dictionary to help with translation.</a:t>
            </a:r>
          </a:p>
        </p:txBody>
      </p:sp>
      <p:sp>
        <p:nvSpPr>
          <p:cNvPr id="2" name="Footer Placeholder 1">
            <a:extLst>
              <a:ext uri="{FF2B5EF4-FFF2-40B4-BE49-F238E27FC236}">
                <a16:creationId xmlns:a16="http://schemas.microsoft.com/office/drawing/2014/main" id="{6CD67EB6-AD98-B213-3AE5-18ACF2068F16}"/>
              </a:ext>
            </a:extLst>
          </p:cNvPr>
          <p:cNvSpPr>
            <a:spLocks noGrp="1"/>
          </p:cNvSpPr>
          <p:nvPr>
            <p:ph type="ftr" sz="quarter" idx="11"/>
          </p:nvPr>
        </p:nvSpPr>
        <p:spPr>
          <a:xfrm>
            <a:off x="488649" y="6469066"/>
            <a:ext cx="6297612" cy="365125"/>
          </a:xfrm>
        </p:spPr>
        <p:txBody>
          <a:bodyPr/>
          <a:lstStyle/>
          <a:p>
            <a:r>
              <a:rPr lang="en-GB" dirty="0"/>
              <a:t>Created by Pascale Thobois as part of the MTOT project 2023</a:t>
            </a:r>
          </a:p>
        </p:txBody>
      </p:sp>
    </p:spTree>
    <p:extLst>
      <p:ext uri="{BB962C8B-B14F-4D97-AF65-F5344CB8AC3E}">
        <p14:creationId xmlns:p14="http://schemas.microsoft.com/office/powerpoint/2010/main" val="808996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11AB88-CC4F-1E6B-62F9-B5E8C425F08A}"/>
              </a:ext>
            </a:extLst>
          </p:cNvPr>
          <p:cNvGrpSpPr/>
          <p:nvPr/>
        </p:nvGrpSpPr>
        <p:grpSpPr>
          <a:xfrm>
            <a:off x="287575" y="95021"/>
            <a:ext cx="11388061" cy="6922760"/>
            <a:chOff x="287575" y="95021"/>
            <a:chExt cx="11388061" cy="6922760"/>
          </a:xfrm>
        </p:grpSpPr>
        <p:pic>
          <p:nvPicPr>
            <p:cNvPr id="7" name="Picture 6">
              <a:extLst>
                <a:ext uri="{FF2B5EF4-FFF2-40B4-BE49-F238E27FC236}">
                  <a16:creationId xmlns:a16="http://schemas.microsoft.com/office/drawing/2014/main" id="{C7882C74-2E8B-883F-6998-B21117E8121D}"/>
                </a:ext>
              </a:extLst>
            </p:cNvPr>
            <p:cNvPicPr>
              <a:picLocks noChangeAspect="1"/>
            </p:cNvPicPr>
            <p:nvPr/>
          </p:nvPicPr>
          <p:blipFill>
            <a:blip r:embed="rId3"/>
            <a:stretch>
              <a:fillRect/>
            </a:stretch>
          </p:blipFill>
          <p:spPr>
            <a:xfrm>
              <a:off x="287575" y="228181"/>
              <a:ext cx="3495750" cy="2318004"/>
            </a:xfrm>
            <a:prstGeom prst="rect">
              <a:avLst/>
            </a:prstGeom>
          </p:spPr>
        </p:pic>
        <p:pic>
          <p:nvPicPr>
            <p:cNvPr id="11" name="Picture 10">
              <a:extLst>
                <a:ext uri="{FF2B5EF4-FFF2-40B4-BE49-F238E27FC236}">
                  <a16:creationId xmlns:a16="http://schemas.microsoft.com/office/drawing/2014/main" id="{27F3978E-36B5-B32B-0F78-60F70CE0CC04}"/>
                </a:ext>
              </a:extLst>
            </p:cNvPr>
            <p:cNvPicPr>
              <a:picLocks noChangeAspect="1"/>
            </p:cNvPicPr>
            <p:nvPr/>
          </p:nvPicPr>
          <p:blipFill>
            <a:blip r:embed="rId4"/>
            <a:stretch>
              <a:fillRect/>
            </a:stretch>
          </p:blipFill>
          <p:spPr>
            <a:xfrm>
              <a:off x="4117780" y="95021"/>
              <a:ext cx="3209759" cy="2141979"/>
            </a:xfrm>
            <a:prstGeom prst="rect">
              <a:avLst/>
            </a:prstGeom>
          </p:spPr>
        </p:pic>
        <p:grpSp>
          <p:nvGrpSpPr>
            <p:cNvPr id="2" name="Group 1">
              <a:extLst>
                <a:ext uri="{FF2B5EF4-FFF2-40B4-BE49-F238E27FC236}">
                  <a16:creationId xmlns:a16="http://schemas.microsoft.com/office/drawing/2014/main" id="{52F2915E-BD09-170C-B2F4-A4109C51345F}"/>
                </a:ext>
              </a:extLst>
            </p:cNvPr>
            <p:cNvGrpSpPr/>
            <p:nvPr/>
          </p:nvGrpSpPr>
          <p:grpSpPr>
            <a:xfrm>
              <a:off x="806020" y="425435"/>
              <a:ext cx="10869616" cy="6592346"/>
              <a:chOff x="806020" y="425435"/>
              <a:chExt cx="10869616" cy="6592346"/>
            </a:xfrm>
          </p:grpSpPr>
          <p:sp>
            <p:nvSpPr>
              <p:cNvPr id="4" name="AutoShape 2" descr="English Wildlife: Intriguing Animals of Great Britain">
                <a:extLst>
                  <a:ext uri="{FF2B5EF4-FFF2-40B4-BE49-F238E27FC236}">
                    <a16:creationId xmlns:a16="http://schemas.microsoft.com/office/drawing/2014/main" id="{9530F99B-37AE-B161-6E10-1C008F7D72A9}"/>
                  </a:ext>
                </a:extLst>
              </p:cNvPr>
              <p:cNvSpPr>
                <a:spLocks noChangeAspect="1" noChangeArrowheads="1"/>
              </p:cNvSpPr>
              <p:nvPr/>
            </p:nvSpPr>
            <p:spPr bwMode="auto">
              <a:xfrm>
                <a:off x="6153200" y="3778808"/>
                <a:ext cx="95199" cy="951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BD02C570-52EE-DB4F-7252-1663B20E561F}"/>
                  </a:ext>
                </a:extLst>
              </p:cNvPr>
              <p:cNvPicPr>
                <a:picLocks noChangeAspect="1"/>
              </p:cNvPicPr>
              <p:nvPr/>
            </p:nvPicPr>
            <p:blipFill>
              <a:blip r:embed="rId5"/>
              <a:stretch>
                <a:fillRect/>
              </a:stretch>
            </p:blipFill>
            <p:spPr>
              <a:xfrm>
                <a:off x="7867674" y="2713414"/>
                <a:ext cx="3807962" cy="1903981"/>
              </a:xfrm>
              <a:prstGeom prst="rect">
                <a:avLst/>
              </a:prstGeom>
            </p:spPr>
          </p:pic>
          <p:pic>
            <p:nvPicPr>
              <p:cNvPr id="6" name="Picture 5">
                <a:extLst>
                  <a:ext uri="{FF2B5EF4-FFF2-40B4-BE49-F238E27FC236}">
                    <a16:creationId xmlns:a16="http://schemas.microsoft.com/office/drawing/2014/main" id="{04CC40F2-F6F5-6FD6-6C1B-F4E35443F8AE}"/>
                  </a:ext>
                </a:extLst>
              </p:cNvPr>
              <p:cNvPicPr>
                <a:picLocks noChangeAspect="1"/>
              </p:cNvPicPr>
              <p:nvPr/>
            </p:nvPicPr>
            <p:blipFill>
              <a:blip r:embed="rId6"/>
              <a:stretch>
                <a:fillRect/>
              </a:stretch>
            </p:blipFill>
            <p:spPr>
              <a:xfrm>
                <a:off x="1055779" y="5103410"/>
                <a:ext cx="3405826" cy="1774096"/>
              </a:xfrm>
              <a:prstGeom prst="rect">
                <a:avLst/>
              </a:prstGeom>
            </p:spPr>
          </p:pic>
          <p:pic>
            <p:nvPicPr>
              <p:cNvPr id="8" name="Picture 7">
                <a:extLst>
                  <a:ext uri="{FF2B5EF4-FFF2-40B4-BE49-F238E27FC236}">
                    <a16:creationId xmlns:a16="http://schemas.microsoft.com/office/drawing/2014/main" id="{5504E673-AE18-3A37-B7A4-5A61C27660DA}"/>
                  </a:ext>
                </a:extLst>
              </p:cNvPr>
              <p:cNvPicPr>
                <a:picLocks noChangeAspect="1"/>
              </p:cNvPicPr>
              <p:nvPr/>
            </p:nvPicPr>
            <p:blipFill rotWithShape="1">
              <a:blip r:embed="rId7"/>
              <a:srcRect l="7854" t="-436"/>
              <a:stretch/>
            </p:blipFill>
            <p:spPr>
              <a:xfrm>
                <a:off x="4117780" y="2466072"/>
                <a:ext cx="3508862" cy="2151323"/>
              </a:xfrm>
              <a:prstGeom prst="rect">
                <a:avLst/>
              </a:prstGeom>
            </p:spPr>
          </p:pic>
          <p:pic>
            <p:nvPicPr>
              <p:cNvPr id="9" name="Picture 8">
                <a:extLst>
                  <a:ext uri="{FF2B5EF4-FFF2-40B4-BE49-F238E27FC236}">
                    <a16:creationId xmlns:a16="http://schemas.microsoft.com/office/drawing/2014/main" id="{974D9D52-78A8-2D36-0EDC-8C0A49E7BDF6}"/>
                  </a:ext>
                </a:extLst>
              </p:cNvPr>
              <p:cNvPicPr>
                <a:picLocks noChangeAspect="1"/>
              </p:cNvPicPr>
              <p:nvPr/>
            </p:nvPicPr>
            <p:blipFill>
              <a:blip r:embed="rId8"/>
              <a:stretch>
                <a:fillRect/>
              </a:stretch>
            </p:blipFill>
            <p:spPr>
              <a:xfrm>
                <a:off x="8035192" y="4875802"/>
                <a:ext cx="2855972" cy="2141979"/>
              </a:xfrm>
              <a:prstGeom prst="rect">
                <a:avLst/>
              </a:prstGeom>
            </p:spPr>
          </p:pic>
          <p:pic>
            <p:nvPicPr>
              <p:cNvPr id="10" name="Picture 9">
                <a:extLst>
                  <a:ext uri="{FF2B5EF4-FFF2-40B4-BE49-F238E27FC236}">
                    <a16:creationId xmlns:a16="http://schemas.microsoft.com/office/drawing/2014/main" id="{98C05058-4C99-A9CE-BDA0-7C54059897D5}"/>
                  </a:ext>
                </a:extLst>
              </p:cNvPr>
              <p:cNvPicPr>
                <a:picLocks noChangeAspect="1"/>
              </p:cNvPicPr>
              <p:nvPr/>
            </p:nvPicPr>
            <p:blipFill>
              <a:blip r:embed="rId9"/>
              <a:stretch>
                <a:fillRect/>
              </a:stretch>
            </p:blipFill>
            <p:spPr>
              <a:xfrm>
                <a:off x="7661994" y="425435"/>
                <a:ext cx="3823134" cy="2141979"/>
              </a:xfrm>
              <a:prstGeom prst="rect">
                <a:avLst/>
              </a:prstGeom>
            </p:spPr>
          </p:pic>
          <p:pic>
            <p:nvPicPr>
              <p:cNvPr id="7174" name="Picture 6" descr="Large blue butterfly. © Gary Chalker/Getty">
                <a:extLst>
                  <a:ext uri="{FF2B5EF4-FFF2-40B4-BE49-F238E27FC236}">
                    <a16:creationId xmlns:a16="http://schemas.microsoft.com/office/drawing/2014/main" id="{BAE4D83A-FF77-07D0-9221-5A70A41D8D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9123" y="4846467"/>
                <a:ext cx="3238551" cy="215132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mmon lizard - Norfolk Wildlife Trust">
                <a:extLst>
                  <a:ext uri="{FF2B5EF4-FFF2-40B4-BE49-F238E27FC236}">
                    <a16:creationId xmlns:a16="http://schemas.microsoft.com/office/drawing/2014/main" id="{1FDB3522-E1B4-04F7-7C9F-357CD1D190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6020" y="2770703"/>
                <a:ext cx="3093848" cy="220660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48694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4D11-E5F3-44BA-FFD7-1C7954F975AA}"/>
              </a:ext>
            </a:extLst>
          </p:cNvPr>
          <p:cNvSpPr>
            <a:spLocks noGrp="1"/>
          </p:cNvSpPr>
          <p:nvPr>
            <p:ph type="title"/>
          </p:nvPr>
        </p:nvSpPr>
        <p:spPr>
          <a:xfrm>
            <a:off x="595915" y="1099617"/>
            <a:ext cx="8596668" cy="1320800"/>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Pick a destination</a:t>
            </a:r>
          </a:p>
        </p:txBody>
      </p:sp>
      <p:pic>
        <p:nvPicPr>
          <p:cNvPr id="1026" name="Picture 2">
            <a:extLst>
              <a:ext uri="{FF2B5EF4-FFF2-40B4-BE49-F238E27FC236}">
                <a16:creationId xmlns:a16="http://schemas.microsoft.com/office/drawing/2014/main" id="{1D133B4D-69A4-BD63-4FE1-018502AC5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273" y="0"/>
            <a:ext cx="2229727" cy="22222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EEA7D82-3CFD-D7F0-F13A-C7CDD3429E87}"/>
              </a:ext>
            </a:extLst>
          </p:cNvPr>
          <p:cNvGrpSpPr/>
          <p:nvPr/>
        </p:nvGrpSpPr>
        <p:grpSpPr>
          <a:xfrm>
            <a:off x="312596" y="4204044"/>
            <a:ext cx="11566808" cy="467079"/>
            <a:chOff x="783928" y="4181295"/>
            <a:chExt cx="11154428" cy="720000"/>
          </a:xfrm>
        </p:grpSpPr>
        <p:sp>
          <p:nvSpPr>
            <p:cNvPr id="16" name="Freeform: Shape 15">
              <a:extLst>
                <a:ext uri="{FF2B5EF4-FFF2-40B4-BE49-F238E27FC236}">
                  <a16:creationId xmlns:a16="http://schemas.microsoft.com/office/drawing/2014/main" id="{3A1A8A92-CABA-27C8-BF49-910AC1AA52F9}"/>
                </a:ext>
              </a:extLst>
            </p:cNvPr>
            <p:cNvSpPr/>
            <p:nvPr/>
          </p:nvSpPr>
          <p:spPr>
            <a:xfrm>
              <a:off x="783928" y="4181295"/>
              <a:ext cx="1982071"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3200" kern="1200" dirty="0">
                  <a:latin typeface="Calibri" panose="020F0502020204030204" pitchFamily="34" charset="0"/>
                  <a:ea typeface="Calibri" panose="020F0502020204030204" pitchFamily="34" charset="0"/>
                  <a:cs typeface="Calibri" panose="020F0502020204030204" pitchFamily="34" charset="0"/>
                </a:rPr>
                <a:t>Pick a destination, anywhere!</a:t>
              </a:r>
              <a:endParaRPr lang="en-US" sz="32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18" name="Freeform: Shape 17">
              <a:extLst>
                <a:ext uri="{FF2B5EF4-FFF2-40B4-BE49-F238E27FC236}">
                  <a16:creationId xmlns:a16="http://schemas.microsoft.com/office/drawing/2014/main" id="{77546750-1E60-E376-6262-31C6CD76F991}"/>
                </a:ext>
              </a:extLst>
            </p:cNvPr>
            <p:cNvSpPr/>
            <p:nvPr/>
          </p:nvSpPr>
          <p:spPr>
            <a:xfrm>
              <a:off x="3081000" y="4181295"/>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3200" kern="1200" dirty="0">
                  <a:latin typeface="Calibri" panose="020F0502020204030204" pitchFamily="34" charset="0"/>
                  <a:ea typeface="Calibri" panose="020F0502020204030204" pitchFamily="34" charset="0"/>
                  <a:cs typeface="Calibri" panose="020F0502020204030204" pitchFamily="34" charset="0"/>
                </a:rPr>
                <a:t>How are you going to get there?</a:t>
              </a:r>
              <a:endParaRPr lang="en-US" sz="32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20" name="Freeform: Shape 19">
              <a:extLst>
                <a:ext uri="{FF2B5EF4-FFF2-40B4-BE49-F238E27FC236}">
                  <a16:creationId xmlns:a16="http://schemas.microsoft.com/office/drawing/2014/main" id="{CAD6B498-3891-B531-48AB-4DB2D3C66923}"/>
                </a:ext>
              </a:extLst>
            </p:cNvPr>
            <p:cNvSpPr/>
            <p:nvPr/>
          </p:nvSpPr>
          <p:spPr>
            <a:xfrm>
              <a:off x="5196000" y="4181295"/>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3200" kern="1200" dirty="0">
                  <a:latin typeface="Calibri" panose="020F0502020204030204" pitchFamily="34" charset="0"/>
                  <a:ea typeface="Calibri" panose="020F0502020204030204" pitchFamily="34" charset="0"/>
                  <a:cs typeface="Calibri" panose="020F0502020204030204" pitchFamily="34" charset="0"/>
                </a:rPr>
                <a:t>What will you take with you?</a:t>
              </a:r>
              <a:endParaRPr lang="en-US" sz="32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22" name="Freeform: Shape 21">
              <a:extLst>
                <a:ext uri="{FF2B5EF4-FFF2-40B4-BE49-F238E27FC236}">
                  <a16:creationId xmlns:a16="http://schemas.microsoft.com/office/drawing/2014/main" id="{23D8CD4C-2D1E-0CD9-369C-1412994582DB}"/>
                </a:ext>
              </a:extLst>
            </p:cNvPr>
            <p:cNvSpPr/>
            <p:nvPr/>
          </p:nvSpPr>
          <p:spPr>
            <a:xfrm>
              <a:off x="7311000" y="4181295"/>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3200" kern="1200" dirty="0">
                  <a:latin typeface="Calibri" panose="020F0502020204030204" pitchFamily="34" charset="0"/>
                  <a:ea typeface="Calibri" panose="020F0502020204030204" pitchFamily="34" charset="0"/>
                  <a:cs typeface="Calibri" panose="020F0502020204030204" pitchFamily="34" charset="0"/>
                </a:rPr>
                <a:t>What will you hear/see?</a:t>
              </a:r>
              <a:endParaRPr lang="en-US" sz="32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24" name="Freeform: Shape 23">
              <a:extLst>
                <a:ext uri="{FF2B5EF4-FFF2-40B4-BE49-F238E27FC236}">
                  <a16:creationId xmlns:a16="http://schemas.microsoft.com/office/drawing/2014/main" id="{563D19EE-2295-6520-E113-5C05B0A5AA63}"/>
                </a:ext>
              </a:extLst>
            </p:cNvPr>
            <p:cNvSpPr/>
            <p:nvPr/>
          </p:nvSpPr>
          <p:spPr>
            <a:xfrm>
              <a:off x="9426000" y="4181295"/>
              <a:ext cx="2512356"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3200" kern="1200" dirty="0">
                  <a:latin typeface="Calibri" panose="020F0502020204030204" pitchFamily="34" charset="0"/>
                  <a:ea typeface="Calibri" panose="020F0502020204030204" pitchFamily="34" charset="0"/>
                  <a:cs typeface="Calibri" panose="020F0502020204030204" pitchFamily="34" charset="0"/>
                </a:rPr>
                <a:t>What will you be able to smell?</a:t>
              </a:r>
              <a:endParaRPr lang="en-US" sz="3200" kern="12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30" name="Picture 29">
            <a:extLst>
              <a:ext uri="{FF2B5EF4-FFF2-40B4-BE49-F238E27FC236}">
                <a16:creationId xmlns:a16="http://schemas.microsoft.com/office/drawing/2014/main" id="{F6C59142-DC76-533A-723B-3845659D654E}"/>
              </a:ext>
            </a:extLst>
          </p:cNvPr>
          <p:cNvPicPr>
            <a:picLocks noChangeAspect="1"/>
          </p:cNvPicPr>
          <p:nvPr/>
        </p:nvPicPr>
        <p:blipFill>
          <a:blip r:embed="rId4"/>
          <a:stretch>
            <a:fillRect/>
          </a:stretch>
        </p:blipFill>
        <p:spPr>
          <a:xfrm>
            <a:off x="694593" y="2804059"/>
            <a:ext cx="1450629" cy="1380438"/>
          </a:xfrm>
          <a:prstGeom prst="rect">
            <a:avLst/>
          </a:prstGeom>
        </p:spPr>
      </p:pic>
      <p:pic>
        <p:nvPicPr>
          <p:cNvPr id="32" name="Picture 31">
            <a:extLst>
              <a:ext uri="{FF2B5EF4-FFF2-40B4-BE49-F238E27FC236}">
                <a16:creationId xmlns:a16="http://schemas.microsoft.com/office/drawing/2014/main" id="{AEEDC2FB-E3F8-8359-EDB4-66327A3610EC}"/>
              </a:ext>
            </a:extLst>
          </p:cNvPr>
          <p:cNvPicPr>
            <a:picLocks noChangeAspect="1"/>
          </p:cNvPicPr>
          <p:nvPr/>
        </p:nvPicPr>
        <p:blipFill>
          <a:blip r:embed="rId5"/>
          <a:stretch>
            <a:fillRect/>
          </a:stretch>
        </p:blipFill>
        <p:spPr>
          <a:xfrm>
            <a:off x="2989742" y="2970690"/>
            <a:ext cx="1376165" cy="1213808"/>
          </a:xfrm>
          <a:prstGeom prst="rect">
            <a:avLst/>
          </a:prstGeom>
        </p:spPr>
      </p:pic>
      <p:pic>
        <p:nvPicPr>
          <p:cNvPr id="34" name="Picture 33">
            <a:extLst>
              <a:ext uri="{FF2B5EF4-FFF2-40B4-BE49-F238E27FC236}">
                <a16:creationId xmlns:a16="http://schemas.microsoft.com/office/drawing/2014/main" id="{156338B2-4237-9ADF-2123-A908591D49DD}"/>
              </a:ext>
            </a:extLst>
          </p:cNvPr>
          <p:cNvPicPr>
            <a:picLocks noChangeAspect="1"/>
          </p:cNvPicPr>
          <p:nvPr/>
        </p:nvPicPr>
        <p:blipFill>
          <a:blip r:embed="rId6"/>
          <a:stretch>
            <a:fillRect/>
          </a:stretch>
        </p:blipFill>
        <p:spPr>
          <a:xfrm>
            <a:off x="4970230" y="2977792"/>
            <a:ext cx="1544352" cy="1201162"/>
          </a:xfrm>
          <a:prstGeom prst="rect">
            <a:avLst/>
          </a:prstGeom>
        </p:spPr>
      </p:pic>
      <p:pic>
        <p:nvPicPr>
          <p:cNvPr id="36" name="Picture 35">
            <a:extLst>
              <a:ext uri="{FF2B5EF4-FFF2-40B4-BE49-F238E27FC236}">
                <a16:creationId xmlns:a16="http://schemas.microsoft.com/office/drawing/2014/main" id="{E88F1292-044E-8496-6104-64AA01A52FD5}"/>
              </a:ext>
            </a:extLst>
          </p:cNvPr>
          <p:cNvPicPr>
            <a:picLocks noChangeAspect="1"/>
          </p:cNvPicPr>
          <p:nvPr/>
        </p:nvPicPr>
        <p:blipFill>
          <a:blip r:embed="rId7"/>
          <a:stretch>
            <a:fillRect/>
          </a:stretch>
        </p:blipFill>
        <p:spPr>
          <a:xfrm>
            <a:off x="6831035" y="3415611"/>
            <a:ext cx="1301817" cy="749339"/>
          </a:xfrm>
          <a:prstGeom prst="rect">
            <a:avLst/>
          </a:prstGeom>
        </p:spPr>
      </p:pic>
      <p:pic>
        <p:nvPicPr>
          <p:cNvPr id="38" name="Picture 37">
            <a:extLst>
              <a:ext uri="{FF2B5EF4-FFF2-40B4-BE49-F238E27FC236}">
                <a16:creationId xmlns:a16="http://schemas.microsoft.com/office/drawing/2014/main" id="{4B2C3049-9FEE-E602-6BA3-27D39B3804C4}"/>
              </a:ext>
            </a:extLst>
          </p:cNvPr>
          <p:cNvPicPr>
            <a:picLocks noChangeAspect="1"/>
          </p:cNvPicPr>
          <p:nvPr/>
        </p:nvPicPr>
        <p:blipFill>
          <a:blip r:embed="rId8"/>
          <a:stretch>
            <a:fillRect/>
          </a:stretch>
        </p:blipFill>
        <p:spPr>
          <a:xfrm>
            <a:off x="8035213" y="3345602"/>
            <a:ext cx="1041085" cy="904100"/>
          </a:xfrm>
          <a:prstGeom prst="rect">
            <a:avLst/>
          </a:prstGeom>
        </p:spPr>
      </p:pic>
      <p:grpSp>
        <p:nvGrpSpPr>
          <p:cNvPr id="43" name="Group 42">
            <a:extLst>
              <a:ext uri="{FF2B5EF4-FFF2-40B4-BE49-F238E27FC236}">
                <a16:creationId xmlns:a16="http://schemas.microsoft.com/office/drawing/2014/main" id="{16DA5FD9-19DE-8099-A22A-BA2525B30D5B}"/>
              </a:ext>
            </a:extLst>
          </p:cNvPr>
          <p:cNvGrpSpPr/>
          <p:nvPr/>
        </p:nvGrpSpPr>
        <p:grpSpPr>
          <a:xfrm>
            <a:off x="9781024" y="2804059"/>
            <a:ext cx="1444976" cy="1464763"/>
            <a:chOff x="10151392" y="2590105"/>
            <a:chExt cx="870305" cy="788109"/>
          </a:xfrm>
        </p:grpSpPr>
        <p:pic>
          <p:nvPicPr>
            <p:cNvPr id="40" name="Picture 39">
              <a:extLst>
                <a:ext uri="{FF2B5EF4-FFF2-40B4-BE49-F238E27FC236}">
                  <a16:creationId xmlns:a16="http://schemas.microsoft.com/office/drawing/2014/main" id="{E5622AD7-0D32-71FD-64D0-7914868EEDB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16" b="95706" l="10000" r="90000">
                          <a14:foregroundMark x1="18889" y1="91411" x2="18889" y2="91411"/>
                          <a14:foregroundMark x1="18889" y1="95706" x2="18889" y2="95706"/>
                          <a14:foregroundMark x1="72778" y1="74847" x2="72778" y2="74847"/>
                          <a14:foregroundMark x1="41667" y1="71779" x2="41111" y2="71166"/>
                          <a14:foregroundMark x1="79444" y1="80982" x2="77222" y2="82822"/>
                          <a14:foregroundMark x1="73889" y1="73620" x2="83333" y2="76074"/>
                          <a14:backgroundMark x1="56111" y1="81595" x2="50000" y2="76687"/>
                          <a14:backgroundMark x1="49444" y1="77301" x2="41667" y2="71779"/>
                          <a14:backgroundMark x1="56111" y1="65644" x2="49444" y2="74847"/>
                          <a14:backgroundMark x1="61667" y1="68712" x2="62222" y2="69325"/>
                          <a14:backgroundMark x1="57778" y1="79141" x2="56667" y2="84663"/>
                          <a14:backgroundMark x1="40556" y1="71779" x2="40556" y2="71779"/>
                          <a14:backgroundMark x1="43333" y1="74233" x2="51667" y2="77914"/>
                          <a14:backgroundMark x1="53889" y1="76687" x2="62778" y2="70552"/>
                        </a14:backgroundRemoval>
                      </a14:imgEffect>
                    </a14:imgLayer>
                  </a14:imgProps>
                </a:ext>
              </a:extLst>
            </a:blip>
            <a:stretch>
              <a:fillRect/>
            </a:stretch>
          </p:blipFill>
          <p:spPr>
            <a:xfrm>
              <a:off x="10151392" y="2590105"/>
              <a:ext cx="870305" cy="788109"/>
            </a:xfrm>
            <a:prstGeom prst="rect">
              <a:avLst/>
            </a:prstGeom>
          </p:spPr>
        </p:pic>
        <mc:AlternateContent xmlns:mc="http://schemas.openxmlformats.org/markup-compatibility/2006" xmlns:p14="http://schemas.microsoft.com/office/powerpoint/2010/main">
          <mc:Choice Requires="p14">
            <p:contentPart p14:bwMode="auto" r:id="rId11">
              <p14:nvContentPartPr>
                <p14:cNvPr id="41" name="Ink 40">
                  <a:extLst>
                    <a:ext uri="{FF2B5EF4-FFF2-40B4-BE49-F238E27FC236}">
                      <a16:creationId xmlns:a16="http://schemas.microsoft.com/office/drawing/2014/main" id="{133AA126-3A7A-655C-44A5-CF5DF14201A8}"/>
                    </a:ext>
                  </a:extLst>
                </p14:cNvPr>
                <p14:cNvContentPartPr/>
                <p14:nvPr/>
              </p14:nvContentPartPr>
              <p14:xfrm>
                <a:off x="10522885" y="3142274"/>
                <a:ext cx="142920" cy="49320"/>
              </p14:xfrm>
            </p:contentPart>
          </mc:Choice>
          <mc:Fallback xmlns="">
            <p:pic>
              <p:nvPicPr>
                <p:cNvPr id="41" name="Ink 40">
                  <a:extLst>
                    <a:ext uri="{FF2B5EF4-FFF2-40B4-BE49-F238E27FC236}">
                      <a16:creationId xmlns:a16="http://schemas.microsoft.com/office/drawing/2014/main" id="{133AA126-3A7A-655C-44A5-CF5DF14201A8}"/>
                    </a:ext>
                  </a:extLst>
                </p:cNvPr>
                <p:cNvPicPr/>
                <p:nvPr/>
              </p:nvPicPr>
              <p:blipFill>
                <a:blip r:embed="rId12"/>
                <a:stretch>
                  <a:fillRect/>
                </a:stretch>
              </p:blipFill>
              <p:spPr>
                <a:xfrm>
                  <a:off x="10519193" y="3138973"/>
                  <a:ext cx="150305" cy="5592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a:extLst>
                    <a:ext uri="{FF2B5EF4-FFF2-40B4-BE49-F238E27FC236}">
                      <a16:creationId xmlns:a16="http://schemas.microsoft.com/office/drawing/2014/main" id="{A4866318-FA63-8346-60D8-F8D3692F0035}"/>
                    </a:ext>
                  </a:extLst>
                </p14:cNvPr>
                <p14:cNvContentPartPr/>
                <p14:nvPr/>
              </p14:nvContentPartPr>
              <p14:xfrm>
                <a:off x="10495885" y="3230114"/>
                <a:ext cx="168120" cy="45360"/>
              </p14:xfrm>
            </p:contentPart>
          </mc:Choice>
          <mc:Fallback xmlns="">
            <p:pic>
              <p:nvPicPr>
                <p:cNvPr id="42" name="Ink 41">
                  <a:extLst>
                    <a:ext uri="{FF2B5EF4-FFF2-40B4-BE49-F238E27FC236}">
                      <a16:creationId xmlns:a16="http://schemas.microsoft.com/office/drawing/2014/main" id="{A4866318-FA63-8346-60D8-F8D3692F0035}"/>
                    </a:ext>
                  </a:extLst>
                </p:cNvPr>
                <p:cNvPicPr/>
                <p:nvPr/>
              </p:nvPicPr>
              <p:blipFill>
                <a:blip r:embed="rId14"/>
                <a:stretch>
                  <a:fillRect/>
                </a:stretch>
              </p:blipFill>
              <p:spPr>
                <a:xfrm>
                  <a:off x="10492197" y="3226804"/>
                  <a:ext cx="175496" cy="51979"/>
                </a:xfrm>
                <a:prstGeom prst="rect">
                  <a:avLst/>
                </a:prstGeom>
              </p:spPr>
            </p:pic>
          </mc:Fallback>
        </mc:AlternateContent>
      </p:grpSp>
      <p:sp>
        <p:nvSpPr>
          <p:cNvPr id="4" name="Footer Placeholder 3">
            <a:extLst>
              <a:ext uri="{FF2B5EF4-FFF2-40B4-BE49-F238E27FC236}">
                <a16:creationId xmlns:a16="http://schemas.microsoft.com/office/drawing/2014/main" id="{C5B67EE3-C892-5B10-EE77-126792931314}"/>
              </a:ext>
            </a:extLst>
          </p:cNvPr>
          <p:cNvSpPr>
            <a:spLocks noGrp="1"/>
          </p:cNvSpPr>
          <p:nvPr>
            <p:ph type="ftr" sz="quarter" idx="11"/>
          </p:nvPr>
        </p:nvSpPr>
        <p:spPr>
          <a:xfrm>
            <a:off x="479058" y="6492875"/>
            <a:ext cx="6297612" cy="365125"/>
          </a:xfrm>
        </p:spPr>
        <p:txBody>
          <a:bodyPr/>
          <a:lstStyle/>
          <a:p>
            <a:r>
              <a:rPr lang="en-GB" dirty="0"/>
              <a:t>Created by Pascale Thobois as part of the MTOT project 2023</a:t>
            </a:r>
          </a:p>
        </p:txBody>
      </p:sp>
    </p:spTree>
    <p:extLst>
      <p:ext uri="{BB962C8B-B14F-4D97-AF65-F5344CB8AC3E}">
        <p14:creationId xmlns:p14="http://schemas.microsoft.com/office/powerpoint/2010/main" val="3566277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5DA3-C468-1A17-6228-B3455A7FCD54}"/>
              </a:ext>
            </a:extLst>
          </p:cNvPr>
          <p:cNvSpPr>
            <a:spLocks noGrp="1"/>
          </p:cNvSpPr>
          <p:nvPr>
            <p:ph type="title"/>
          </p:nvPr>
        </p:nvSpPr>
        <p:spPr/>
        <p:txBody>
          <a:bodyPr anchor="ctr"/>
          <a:lstStyle/>
          <a:p>
            <a:r>
              <a:rPr lang="en-GB" dirty="0"/>
              <a:t>OH NO!</a:t>
            </a:r>
          </a:p>
        </p:txBody>
      </p:sp>
      <p:sp>
        <p:nvSpPr>
          <p:cNvPr id="3" name="Content Placeholder 2">
            <a:extLst>
              <a:ext uri="{FF2B5EF4-FFF2-40B4-BE49-F238E27FC236}">
                <a16:creationId xmlns:a16="http://schemas.microsoft.com/office/drawing/2014/main" id="{CE9AB21E-D756-7C86-3256-15AA99CA4B5E}"/>
              </a:ext>
            </a:extLst>
          </p:cNvPr>
          <p:cNvSpPr>
            <a:spLocks noGrp="1"/>
          </p:cNvSpPr>
          <p:nvPr>
            <p:ph idx="1"/>
          </p:nvPr>
        </p:nvSpPr>
        <p:spPr>
          <a:xfrm>
            <a:off x="354181" y="1733695"/>
            <a:ext cx="5127633" cy="4110962"/>
          </a:xfrm>
        </p:spPr>
        <p:txBody>
          <a:bodyPr anchor="ctr">
            <a:normAutofit/>
          </a:bodyPr>
          <a:lstStyle/>
          <a:p>
            <a:r>
              <a:rPr lang="en-GB" sz="3200" dirty="0"/>
              <a:t>You have now been turned into an animal!</a:t>
            </a:r>
          </a:p>
        </p:txBody>
      </p:sp>
      <p:pic>
        <p:nvPicPr>
          <p:cNvPr id="25" name="Picture 24">
            <a:extLst>
              <a:ext uri="{FF2B5EF4-FFF2-40B4-BE49-F238E27FC236}">
                <a16:creationId xmlns:a16="http://schemas.microsoft.com/office/drawing/2014/main" id="{5C44164A-19AD-7D2F-3850-23778E9E89FB}"/>
              </a:ext>
            </a:extLst>
          </p:cNvPr>
          <p:cNvPicPr>
            <a:picLocks noChangeAspect="1"/>
          </p:cNvPicPr>
          <p:nvPr/>
        </p:nvPicPr>
        <p:blipFill>
          <a:blip r:embed="rId3"/>
          <a:stretch>
            <a:fillRect/>
          </a:stretch>
        </p:blipFill>
        <p:spPr>
          <a:xfrm>
            <a:off x="4975668" y="1317356"/>
            <a:ext cx="7103794" cy="4527301"/>
          </a:xfrm>
          <a:prstGeom prst="rect">
            <a:avLst/>
          </a:prstGeom>
        </p:spPr>
      </p:pic>
      <p:sp>
        <p:nvSpPr>
          <p:cNvPr id="4" name="Footer Placeholder 3">
            <a:extLst>
              <a:ext uri="{FF2B5EF4-FFF2-40B4-BE49-F238E27FC236}">
                <a16:creationId xmlns:a16="http://schemas.microsoft.com/office/drawing/2014/main" id="{9ADEE2C3-FD4D-B635-9F8B-7CA88E73082B}"/>
              </a:ext>
            </a:extLst>
          </p:cNvPr>
          <p:cNvSpPr>
            <a:spLocks noGrp="1"/>
          </p:cNvSpPr>
          <p:nvPr>
            <p:ph type="ftr" sz="quarter" idx="11"/>
          </p:nvPr>
        </p:nvSpPr>
        <p:spPr>
          <a:xfrm>
            <a:off x="354181" y="6492875"/>
            <a:ext cx="6297612" cy="365125"/>
          </a:xfrm>
        </p:spPr>
        <p:txBody>
          <a:bodyPr/>
          <a:lstStyle/>
          <a:p>
            <a:r>
              <a:rPr lang="en-GB"/>
              <a:t>Created by Pascale Thobois as part of the MTOT project 2023</a:t>
            </a:r>
          </a:p>
        </p:txBody>
      </p:sp>
    </p:spTree>
    <p:extLst>
      <p:ext uri="{BB962C8B-B14F-4D97-AF65-F5344CB8AC3E}">
        <p14:creationId xmlns:p14="http://schemas.microsoft.com/office/powerpoint/2010/main" val="1313659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A close up of a bug&#10;&#10;Description automatically generated">
            <a:extLst>
              <a:ext uri="{FF2B5EF4-FFF2-40B4-BE49-F238E27FC236}">
                <a16:creationId xmlns:a16="http://schemas.microsoft.com/office/drawing/2014/main" id="{7ED5822B-15BC-38B4-2D78-223BDFB89F5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9225" r="4" b="15886"/>
          <a:stretch/>
        </p:blipFill>
        <p:spPr bwMode="auto">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a:noFill/>
          <a:extLst>
            <a:ext uri="{909E8E84-426E-40DD-AFC4-6F175D3DCCD1}">
              <a14:hiddenFill xmlns:a14="http://schemas.microsoft.com/office/drawing/2010/main">
                <a:solidFill>
                  <a:srgbClr val="FFFFFF"/>
                </a:solidFill>
              </a14:hiddenFill>
            </a:ext>
          </a:extLst>
        </p:spPr>
      </p:pic>
      <p:pic>
        <p:nvPicPr>
          <p:cNvPr id="3080" name="Picture 8" descr="House Sparrow Identification, All About Birds, Cornell Lab of Ornithology">
            <a:extLst>
              <a:ext uri="{FF2B5EF4-FFF2-40B4-BE49-F238E27FC236}">
                <a16:creationId xmlns:a16="http://schemas.microsoft.com/office/drawing/2014/main" id="{1801020E-3120-D715-3533-F09DF4CB252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1" b="13764"/>
          <a:stretch/>
        </p:blipFill>
        <p:spPr bwMode="auto">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A hedgehog standing on grass&#10;&#10;Description automatically generated">
            <a:extLst>
              <a:ext uri="{FF2B5EF4-FFF2-40B4-BE49-F238E27FC236}">
                <a16:creationId xmlns:a16="http://schemas.microsoft.com/office/drawing/2014/main" id="{54DAD31C-F023-56C4-D879-871DCDF30CA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8336" r="1" b="15121"/>
          <a:stretch/>
        </p:blipFill>
        <p:spPr bwMode="auto">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a:noFill/>
          <a:extLst>
            <a:ext uri="{909E8E84-426E-40DD-AFC4-6F175D3DCCD1}">
              <a14:hiddenFill xmlns:a14="http://schemas.microsoft.com/office/drawing/2010/main">
                <a:solidFill>
                  <a:srgbClr val="FFFFFF"/>
                </a:solidFill>
              </a14:hiddenFill>
            </a:ext>
          </a:extLst>
        </p:spPr>
      </p:pic>
      <p:sp>
        <p:nvSpPr>
          <p:cNvPr id="3090"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3092" name="Straight Connector 3091">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96"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22C955A3-5A3E-5DE9-6387-00D00CA02956}"/>
              </a:ext>
            </a:extLst>
          </p:cNvPr>
          <p:cNvSpPr>
            <a:spLocks noGrp="1"/>
          </p:cNvSpPr>
          <p:nvPr>
            <p:ph idx="1"/>
          </p:nvPr>
        </p:nvSpPr>
        <p:spPr>
          <a:xfrm>
            <a:off x="4158691" y="539151"/>
            <a:ext cx="6710058" cy="6435301"/>
          </a:xfrm>
        </p:spPr>
        <p:txBody>
          <a:bodyPr>
            <a:normAutofit fontScale="92500"/>
          </a:bodyPr>
          <a:lstStyle/>
          <a:p>
            <a:pPr>
              <a:lnSpc>
                <a:spcPct val="150000"/>
              </a:lnSpc>
            </a:pPr>
            <a:r>
              <a:rPr lang="en-GB" sz="3600" dirty="0"/>
              <a:t>How does their journey now change? How will you get there?</a:t>
            </a:r>
          </a:p>
          <a:p>
            <a:pPr>
              <a:lnSpc>
                <a:spcPct val="150000"/>
              </a:lnSpc>
            </a:pPr>
            <a:r>
              <a:rPr lang="en-GB" sz="3600" dirty="0"/>
              <a:t>What will you see if you are an animal? </a:t>
            </a:r>
          </a:p>
          <a:p>
            <a:pPr>
              <a:lnSpc>
                <a:spcPct val="150000"/>
              </a:lnSpc>
            </a:pPr>
            <a:r>
              <a:rPr lang="en-GB" sz="3600" dirty="0"/>
              <a:t>Will you still take the same items?</a:t>
            </a:r>
          </a:p>
          <a:p>
            <a:pPr>
              <a:lnSpc>
                <a:spcPct val="150000"/>
              </a:lnSpc>
            </a:pPr>
            <a:r>
              <a:rPr lang="en-GB" sz="3600" dirty="0"/>
              <a:t>Will you take the same person?</a:t>
            </a:r>
          </a:p>
          <a:p>
            <a:endParaRPr lang="en-GB" dirty="0"/>
          </a:p>
        </p:txBody>
      </p:sp>
      <p:sp>
        <p:nvSpPr>
          <p:cNvPr id="2" name="Footer Placeholder 1">
            <a:extLst>
              <a:ext uri="{FF2B5EF4-FFF2-40B4-BE49-F238E27FC236}">
                <a16:creationId xmlns:a16="http://schemas.microsoft.com/office/drawing/2014/main" id="{4A6B3C59-D6B9-391E-A7D7-665709FE8FBF}"/>
              </a:ext>
            </a:extLst>
          </p:cNvPr>
          <p:cNvSpPr>
            <a:spLocks noGrp="1"/>
          </p:cNvSpPr>
          <p:nvPr>
            <p:ph type="ftr" sz="quarter" idx="11"/>
          </p:nvPr>
        </p:nvSpPr>
        <p:spPr>
          <a:xfrm>
            <a:off x="3217334" y="6492865"/>
            <a:ext cx="6297612" cy="365125"/>
          </a:xfrm>
        </p:spPr>
        <p:txBody>
          <a:bodyPr/>
          <a:lstStyle/>
          <a:p>
            <a:r>
              <a:rPr lang="en-GB" dirty="0"/>
              <a:t>Created by Pascale Thobois as part of the MTOT project 2023</a:t>
            </a:r>
          </a:p>
        </p:txBody>
      </p:sp>
    </p:spTree>
    <p:extLst>
      <p:ext uri="{BB962C8B-B14F-4D97-AF65-F5344CB8AC3E}">
        <p14:creationId xmlns:p14="http://schemas.microsoft.com/office/powerpoint/2010/main" val="150643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8 Great Reasons to Try Birds Eye View Photography">
            <a:extLst>
              <a:ext uri="{FF2B5EF4-FFF2-40B4-BE49-F238E27FC236}">
                <a16:creationId xmlns:a16="http://schemas.microsoft.com/office/drawing/2014/main" id="{E71D120A-ADC2-DBD0-B2D5-25F7AA59EF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6" r="8440" b="-2"/>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5849003826_d6459ccdfb_o">
            <a:extLst>
              <a:ext uri="{FF2B5EF4-FFF2-40B4-BE49-F238E27FC236}">
                <a16:creationId xmlns:a16="http://schemas.microsoft.com/office/drawing/2014/main" id="{5BFBC058-EA7F-EB60-4E6D-551C47A9AE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6" r="10103" b="-1"/>
          <a:stretch/>
        </p:blipFill>
        <p:spPr bwMode="auto">
          <a:xfrm>
            <a:off x="4094479" y="10"/>
            <a:ext cx="4014047" cy="338327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27DB5266-8E39-6695-AA33-DE0855AC47EA}"/>
              </a:ext>
            </a:extLst>
          </p:cNvPr>
          <p:cNvPicPr>
            <a:picLocks noChangeAspect="1"/>
          </p:cNvPicPr>
          <p:nvPr/>
        </p:nvPicPr>
        <p:blipFill rotWithShape="1">
          <a:blip r:embed="rId5"/>
          <a:srcRect l="12548" t="4711" r="3742" b="5034"/>
          <a:stretch/>
        </p:blipFill>
        <p:spPr>
          <a:xfrm>
            <a:off x="8188960" y="-5"/>
            <a:ext cx="4003039" cy="3383269"/>
          </a:xfrm>
          <a:prstGeom prst="rect">
            <a:avLst/>
          </a:prstGeom>
        </p:spPr>
      </p:pic>
      <p:pic>
        <p:nvPicPr>
          <p:cNvPr id="2064" name="Picture 16" descr="Get Down Low For a Unique Perspective">
            <a:extLst>
              <a:ext uri="{FF2B5EF4-FFF2-40B4-BE49-F238E27FC236}">
                <a16:creationId xmlns:a16="http://schemas.microsoft.com/office/drawing/2014/main" id="{7EEDE80F-53CF-FC49-3B5B-2F556C6FCC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28" r="7323" b="-4"/>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erial view of Manchester city in UK 5088052 Stock Photo at ...">
            <a:extLst>
              <a:ext uri="{FF2B5EF4-FFF2-40B4-BE49-F238E27FC236}">
                <a16:creationId xmlns:a16="http://schemas.microsoft.com/office/drawing/2014/main" id="{ED092FAC-1ECC-8E05-3620-70AE4AC2AB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35" r="11966" b="-1"/>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26 Ant's Eye View ideas | worms eye view, nature photography, perspective  photography">
            <a:extLst>
              <a:ext uri="{FF2B5EF4-FFF2-40B4-BE49-F238E27FC236}">
                <a16:creationId xmlns:a16="http://schemas.microsoft.com/office/drawing/2014/main" id="{638B5EED-DE87-70D6-98CC-91FC9B104D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081" r="-2" b="16324"/>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3849A49-8434-C308-6754-248FB7521C89}"/>
              </a:ext>
            </a:extLst>
          </p:cNvPr>
          <p:cNvSpPr>
            <a:spLocks noGrp="1"/>
          </p:cNvSpPr>
          <p:nvPr>
            <p:ph type="ftr" sz="quarter" idx="11"/>
          </p:nvPr>
        </p:nvSpPr>
        <p:spPr/>
        <p:txBody>
          <a:bodyPr/>
          <a:lstStyle/>
          <a:p>
            <a:r>
              <a:rPr lang="en-GB"/>
              <a:t>Created by Pascale Thobois as part of the MTOT project 2023</a:t>
            </a:r>
          </a:p>
        </p:txBody>
      </p:sp>
    </p:spTree>
    <p:extLst>
      <p:ext uri="{BB962C8B-B14F-4D97-AF65-F5344CB8AC3E}">
        <p14:creationId xmlns:p14="http://schemas.microsoft.com/office/powerpoint/2010/main" val="349154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512253-D50A-0D7A-9609-674544CC0309}"/>
              </a:ext>
            </a:extLst>
          </p:cNvPr>
          <p:cNvSpPr>
            <a:spLocks noGrp="1"/>
          </p:cNvSpPr>
          <p:nvPr>
            <p:ph idx="1"/>
          </p:nvPr>
        </p:nvSpPr>
        <p:spPr>
          <a:xfrm>
            <a:off x="798520" y="1058902"/>
            <a:ext cx="8596668" cy="3880773"/>
          </a:xfrm>
        </p:spPr>
        <p:txBody>
          <a:bodyPr/>
          <a:lstStyle/>
          <a:p>
            <a:pPr>
              <a:lnSpc>
                <a:spcPct val="150000"/>
              </a:lnSpc>
            </a:pPr>
            <a:r>
              <a:rPr lang="en-GB" sz="3200" dirty="0">
                <a:latin typeface="Calibri" panose="020F0502020204030204" pitchFamily="34" charset="0"/>
                <a:ea typeface="Calibri" panose="020F0502020204030204" pitchFamily="34" charset="0"/>
                <a:cs typeface="Calibri" panose="020F0502020204030204" pitchFamily="34" charset="0"/>
              </a:rPr>
              <a:t>Think out the words to describe how you will travel, will you fly? Will you scuttle? How quick would you move? </a:t>
            </a:r>
          </a:p>
          <a:p>
            <a:pPr>
              <a:lnSpc>
                <a:spcPct val="150000"/>
              </a:lnSpc>
            </a:pPr>
            <a:r>
              <a:rPr lang="en-GB" sz="3200" dirty="0">
                <a:latin typeface="Calibri" panose="020F0502020204030204" pitchFamily="34" charset="0"/>
                <a:ea typeface="Calibri" panose="020F0502020204030204" pitchFamily="34" charset="0"/>
                <a:cs typeface="Calibri" panose="020F0502020204030204" pitchFamily="34" charset="0"/>
              </a:rPr>
              <a:t>What would you see around you, above you, below you?</a:t>
            </a:r>
          </a:p>
          <a:p>
            <a:endParaRPr lang="en-GB" dirty="0"/>
          </a:p>
        </p:txBody>
      </p:sp>
      <p:sp>
        <p:nvSpPr>
          <p:cNvPr id="2" name="Footer Placeholder 1">
            <a:extLst>
              <a:ext uri="{FF2B5EF4-FFF2-40B4-BE49-F238E27FC236}">
                <a16:creationId xmlns:a16="http://schemas.microsoft.com/office/drawing/2014/main" id="{CA183D28-E7AF-F57D-0941-1D45901CCA69}"/>
              </a:ext>
            </a:extLst>
          </p:cNvPr>
          <p:cNvSpPr>
            <a:spLocks noGrp="1"/>
          </p:cNvSpPr>
          <p:nvPr>
            <p:ph type="ftr" sz="quarter" idx="11"/>
          </p:nvPr>
        </p:nvSpPr>
        <p:spPr/>
        <p:txBody>
          <a:bodyPr/>
          <a:lstStyle/>
          <a:p>
            <a:r>
              <a:rPr lang="en-GB"/>
              <a:t>Created by Pascale Thobois as part of the MTOT project 2023</a:t>
            </a:r>
          </a:p>
        </p:txBody>
      </p:sp>
    </p:spTree>
    <p:extLst>
      <p:ext uri="{BB962C8B-B14F-4D97-AF65-F5344CB8AC3E}">
        <p14:creationId xmlns:p14="http://schemas.microsoft.com/office/powerpoint/2010/main" val="3050720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36B6-7121-8331-603F-BC992943F991}"/>
              </a:ext>
            </a:extLst>
          </p:cNvPr>
          <p:cNvSpPr>
            <a:spLocks noGrp="1"/>
          </p:cNvSpPr>
          <p:nvPr>
            <p:ph type="title"/>
          </p:nvPr>
        </p:nvSpPr>
        <p:spPr>
          <a:xfrm>
            <a:off x="944034" y="2933700"/>
            <a:ext cx="8596668" cy="3657600"/>
          </a:xfrm>
        </p:spPr>
        <p:txBody>
          <a:bodyPr>
            <a:normAutofit/>
          </a:bodyPr>
          <a:lstStyle/>
          <a:p>
            <a:r>
              <a:rPr lang="en-GB"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Cinquains</a:t>
            </a:r>
            <a:r>
              <a:rPr lang="en-GB"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is a French type of poetry</a:t>
            </a:r>
            <a:r>
              <a:rPr lang="en-GB" dirty="0">
                <a:solidFill>
                  <a:srgbClr val="333333"/>
                </a:solidFill>
                <a:latin typeface="Calibri" panose="020F0502020204030204" pitchFamily="34" charset="0"/>
                <a:ea typeface="Calibri" panose="020F0502020204030204" pitchFamily="34" charset="0"/>
                <a:cs typeface="Calibri" panose="020F0502020204030204" pitchFamily="34" charset="0"/>
              </a:rPr>
              <a:t> and </a:t>
            </a:r>
            <a:r>
              <a:rPr lang="en-GB"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are a form of syllabic poetry characterised by a distinctive 5-line structure:</a:t>
            </a:r>
            <a:br>
              <a:rPr lang="en-GB" dirty="0">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2A6C8C62-58EC-B0F5-553C-D343E6533CE8}"/>
              </a:ext>
            </a:extLst>
          </p:cNvPr>
          <p:cNvSpPr txBox="1">
            <a:spLocks/>
          </p:cNvSpPr>
          <p:nvPr/>
        </p:nvSpPr>
        <p:spPr>
          <a:xfrm>
            <a:off x="1096434" y="381000"/>
            <a:ext cx="8596668" cy="20574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Cinquains</a:t>
            </a:r>
            <a:r>
              <a:rPr lang="en-GB" sz="40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3" name="Footer Placeholder 2">
            <a:extLst>
              <a:ext uri="{FF2B5EF4-FFF2-40B4-BE49-F238E27FC236}">
                <a16:creationId xmlns:a16="http://schemas.microsoft.com/office/drawing/2014/main" id="{DE9F9C87-A502-6BBA-DD58-F101C7C4401E}"/>
              </a:ext>
            </a:extLst>
          </p:cNvPr>
          <p:cNvSpPr>
            <a:spLocks noGrp="1"/>
          </p:cNvSpPr>
          <p:nvPr>
            <p:ph type="ftr" sz="quarter" idx="11"/>
          </p:nvPr>
        </p:nvSpPr>
        <p:spPr>
          <a:xfrm>
            <a:off x="445106" y="6477000"/>
            <a:ext cx="6297612" cy="365125"/>
          </a:xfrm>
        </p:spPr>
        <p:txBody>
          <a:bodyPr/>
          <a:lstStyle/>
          <a:p>
            <a:r>
              <a:rPr lang="en-GB"/>
              <a:t>Created by Pascale Thobois as part of the MTOT project 2023</a:t>
            </a:r>
          </a:p>
        </p:txBody>
      </p:sp>
    </p:spTree>
    <p:extLst>
      <p:ext uri="{BB962C8B-B14F-4D97-AF65-F5344CB8AC3E}">
        <p14:creationId xmlns:p14="http://schemas.microsoft.com/office/powerpoint/2010/main" val="145267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D453F-A917-4D93-A9D4-C5BD87560203}"/>
              </a:ext>
            </a:extLst>
          </p:cNvPr>
          <p:cNvSpPr>
            <a:spLocks noGrp="1"/>
          </p:cNvSpPr>
          <p:nvPr>
            <p:ph idx="1"/>
          </p:nvPr>
        </p:nvSpPr>
        <p:spPr>
          <a:xfrm>
            <a:off x="386509" y="1614295"/>
            <a:ext cx="6135476" cy="4351338"/>
          </a:xfrm>
        </p:spPr>
        <p:txBody>
          <a:bodyPr>
            <a:noAutofit/>
          </a:bodyPr>
          <a:lstStyle/>
          <a:p>
            <a:pPr marL="0" indent="0">
              <a:buNone/>
            </a:pPr>
            <a:r>
              <a:rPr lang="en-GB" sz="3200" dirty="0">
                <a:latin typeface="Calibri" panose="020F0502020204030204" pitchFamily="34" charset="0"/>
                <a:ea typeface="Calibri" panose="020F0502020204030204" pitchFamily="34" charset="0"/>
                <a:cs typeface="Calibri" panose="020F0502020204030204" pitchFamily="34" charset="0"/>
              </a:rPr>
              <a:t>1</a:t>
            </a:r>
            <a:r>
              <a:rPr lang="en-GB" sz="3200" baseline="30000" dirty="0">
                <a:latin typeface="Calibri" panose="020F0502020204030204" pitchFamily="34" charset="0"/>
                <a:ea typeface="Calibri" panose="020F0502020204030204" pitchFamily="34" charset="0"/>
                <a:cs typeface="Calibri" panose="020F0502020204030204" pitchFamily="34" charset="0"/>
              </a:rPr>
              <a:t>st</a:t>
            </a:r>
            <a:r>
              <a:rPr lang="en-GB" sz="3200" dirty="0">
                <a:latin typeface="Calibri" panose="020F0502020204030204" pitchFamily="34" charset="0"/>
                <a:ea typeface="Calibri" panose="020F0502020204030204" pitchFamily="34" charset="0"/>
                <a:cs typeface="Calibri" panose="020F0502020204030204" pitchFamily="34" charset="0"/>
              </a:rPr>
              <a:t> line: Noun </a:t>
            </a:r>
          </a:p>
          <a:p>
            <a:pPr marL="0" indent="0">
              <a:buNone/>
            </a:pPr>
            <a:r>
              <a:rPr lang="en-GB" sz="3200" dirty="0">
                <a:latin typeface="Calibri" panose="020F0502020204030204" pitchFamily="34" charset="0"/>
                <a:ea typeface="Calibri" panose="020F0502020204030204" pitchFamily="34" charset="0"/>
                <a:cs typeface="Calibri" panose="020F0502020204030204" pitchFamily="34" charset="0"/>
              </a:rPr>
              <a:t>2</a:t>
            </a:r>
            <a:r>
              <a:rPr lang="en-GB" sz="3200" baseline="30000" dirty="0">
                <a:latin typeface="Calibri" panose="020F0502020204030204" pitchFamily="34" charset="0"/>
                <a:ea typeface="Calibri" panose="020F0502020204030204" pitchFamily="34" charset="0"/>
                <a:cs typeface="Calibri" panose="020F0502020204030204" pitchFamily="34" charset="0"/>
              </a:rPr>
              <a:t>nd</a:t>
            </a:r>
            <a:r>
              <a:rPr lang="en-GB" sz="3200" dirty="0">
                <a:latin typeface="Calibri" panose="020F0502020204030204" pitchFamily="34" charset="0"/>
                <a:ea typeface="Calibri" panose="020F0502020204030204" pitchFamily="34" charset="0"/>
                <a:cs typeface="Calibri" panose="020F0502020204030204" pitchFamily="34" charset="0"/>
              </a:rPr>
              <a:t> line: Adjective 1, adjective 2 </a:t>
            </a:r>
          </a:p>
          <a:p>
            <a:pPr marL="0" indent="0">
              <a:buNone/>
            </a:pPr>
            <a:r>
              <a:rPr lang="en-GB" sz="3200" dirty="0">
                <a:latin typeface="Calibri" panose="020F0502020204030204" pitchFamily="34" charset="0"/>
                <a:ea typeface="Calibri" panose="020F0502020204030204" pitchFamily="34" charset="0"/>
                <a:cs typeface="Calibri" panose="020F0502020204030204" pitchFamily="34" charset="0"/>
              </a:rPr>
              <a:t>3</a:t>
            </a:r>
            <a:r>
              <a:rPr lang="en-GB" sz="3200" baseline="30000" dirty="0">
                <a:latin typeface="Calibri" panose="020F0502020204030204" pitchFamily="34" charset="0"/>
                <a:ea typeface="Calibri" panose="020F0502020204030204" pitchFamily="34" charset="0"/>
                <a:cs typeface="Calibri" panose="020F0502020204030204" pitchFamily="34" charset="0"/>
              </a:rPr>
              <a:t>rd</a:t>
            </a:r>
            <a:r>
              <a:rPr lang="en-GB" sz="3200" dirty="0">
                <a:latin typeface="Calibri" panose="020F0502020204030204" pitchFamily="34" charset="0"/>
                <a:ea typeface="Calibri" panose="020F0502020204030204" pitchFamily="34" charset="0"/>
                <a:cs typeface="Calibri" panose="020F0502020204030204" pitchFamily="34" charset="0"/>
              </a:rPr>
              <a:t> line: Present participle, present participle, present participle </a:t>
            </a:r>
          </a:p>
          <a:p>
            <a:pPr marL="0" indent="0">
              <a:buNone/>
            </a:pPr>
            <a:r>
              <a:rPr lang="en-GB" sz="3200" dirty="0">
                <a:latin typeface="Calibri" panose="020F0502020204030204" pitchFamily="34" charset="0"/>
                <a:ea typeface="Calibri" panose="020F0502020204030204" pitchFamily="34" charset="0"/>
                <a:cs typeface="Calibri" panose="020F0502020204030204" pitchFamily="34" charset="0"/>
              </a:rPr>
              <a:t>4</a:t>
            </a:r>
            <a:r>
              <a:rPr lang="en-GB" sz="3200" baseline="30000" dirty="0">
                <a:latin typeface="Calibri" panose="020F0502020204030204" pitchFamily="34" charset="0"/>
                <a:ea typeface="Calibri" panose="020F0502020204030204" pitchFamily="34" charset="0"/>
                <a:cs typeface="Calibri" panose="020F0502020204030204" pitchFamily="34" charset="0"/>
              </a:rPr>
              <a:t>th</a:t>
            </a:r>
            <a:r>
              <a:rPr lang="en-GB" sz="3200" dirty="0">
                <a:latin typeface="Calibri" panose="020F0502020204030204" pitchFamily="34" charset="0"/>
                <a:ea typeface="Calibri" panose="020F0502020204030204" pitchFamily="34" charset="0"/>
                <a:cs typeface="Calibri" panose="020F0502020204030204" pitchFamily="34" charset="0"/>
              </a:rPr>
              <a:t> line: Four-word phrase </a:t>
            </a:r>
          </a:p>
          <a:p>
            <a:pPr marL="0" indent="0">
              <a:buNone/>
            </a:pPr>
            <a:r>
              <a:rPr lang="en-GB" sz="3200" dirty="0">
                <a:latin typeface="Calibri" panose="020F0502020204030204" pitchFamily="34" charset="0"/>
                <a:ea typeface="Calibri" panose="020F0502020204030204" pitchFamily="34" charset="0"/>
                <a:cs typeface="Calibri" panose="020F0502020204030204" pitchFamily="34" charset="0"/>
              </a:rPr>
              <a:t>5</a:t>
            </a:r>
            <a:r>
              <a:rPr lang="en-GB" sz="3200" baseline="30000" dirty="0">
                <a:latin typeface="Calibri" panose="020F0502020204030204" pitchFamily="34" charset="0"/>
                <a:ea typeface="Calibri" panose="020F0502020204030204" pitchFamily="34" charset="0"/>
                <a:cs typeface="Calibri" panose="020F0502020204030204" pitchFamily="34" charset="0"/>
              </a:rPr>
              <a:t>th</a:t>
            </a:r>
            <a:r>
              <a:rPr lang="en-GB" sz="3200" dirty="0">
                <a:latin typeface="Calibri" panose="020F0502020204030204" pitchFamily="34" charset="0"/>
                <a:ea typeface="Calibri" panose="020F0502020204030204" pitchFamily="34" charset="0"/>
                <a:cs typeface="Calibri" panose="020F0502020204030204" pitchFamily="34" charset="0"/>
              </a:rPr>
              <a:t> line: Closely related noun or synonym</a:t>
            </a:r>
          </a:p>
        </p:txBody>
      </p:sp>
      <p:sp>
        <p:nvSpPr>
          <p:cNvPr id="4" name="Content Placeholder 2">
            <a:extLst>
              <a:ext uri="{FF2B5EF4-FFF2-40B4-BE49-F238E27FC236}">
                <a16:creationId xmlns:a16="http://schemas.microsoft.com/office/drawing/2014/main" id="{99BD316C-8DAD-AE73-E0FD-60EB993B5AE9}"/>
              </a:ext>
            </a:extLst>
          </p:cNvPr>
          <p:cNvSpPr txBox="1">
            <a:spLocks/>
          </p:cNvSpPr>
          <p:nvPr/>
        </p:nvSpPr>
        <p:spPr>
          <a:xfrm>
            <a:off x="5864646" y="1718803"/>
            <a:ext cx="51200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dirty="0">
                <a:latin typeface="Calibri" panose="020F0502020204030204" pitchFamily="34" charset="0"/>
                <a:ea typeface="Calibri" panose="020F0502020204030204" pitchFamily="34" charset="0"/>
                <a:cs typeface="Calibri" panose="020F0502020204030204" pitchFamily="34" charset="0"/>
              </a:rPr>
              <a:t>1</a:t>
            </a:r>
            <a:r>
              <a:rPr lang="en-GB" sz="3200" baseline="30000" dirty="0">
                <a:latin typeface="Calibri" panose="020F0502020204030204" pitchFamily="34" charset="0"/>
                <a:ea typeface="Calibri" panose="020F0502020204030204" pitchFamily="34" charset="0"/>
                <a:cs typeface="Calibri" panose="020F0502020204030204" pitchFamily="34" charset="0"/>
              </a:rPr>
              <a:t>st</a:t>
            </a:r>
            <a:r>
              <a:rPr lang="en-GB" sz="3200" dirty="0">
                <a:latin typeface="Calibri" panose="020F0502020204030204" pitchFamily="34" charset="0"/>
                <a:ea typeface="Calibri" panose="020F0502020204030204" pitchFamily="34" charset="0"/>
                <a:cs typeface="Calibri" panose="020F0502020204030204" pitchFamily="34" charset="0"/>
              </a:rPr>
              <a:t> line: 2 syllables</a:t>
            </a:r>
          </a:p>
          <a:p>
            <a:pPr marL="0" indent="0" algn="ctr">
              <a:buFont typeface="Arial" panose="020B0604020202020204" pitchFamily="34" charset="0"/>
              <a:buNone/>
            </a:pPr>
            <a:r>
              <a:rPr lang="en-GB" sz="3200" dirty="0">
                <a:latin typeface="Calibri" panose="020F0502020204030204" pitchFamily="34" charset="0"/>
                <a:ea typeface="Calibri" panose="020F0502020204030204" pitchFamily="34" charset="0"/>
                <a:cs typeface="Calibri" panose="020F0502020204030204" pitchFamily="34" charset="0"/>
              </a:rPr>
              <a:t>2</a:t>
            </a:r>
            <a:r>
              <a:rPr lang="en-GB" sz="3200" baseline="30000" dirty="0">
                <a:latin typeface="Calibri" panose="020F0502020204030204" pitchFamily="34" charset="0"/>
                <a:ea typeface="Calibri" panose="020F0502020204030204" pitchFamily="34" charset="0"/>
                <a:cs typeface="Calibri" panose="020F0502020204030204" pitchFamily="34" charset="0"/>
              </a:rPr>
              <a:t>nd</a:t>
            </a:r>
            <a:r>
              <a:rPr lang="en-GB" sz="3200" dirty="0">
                <a:latin typeface="Calibri" panose="020F0502020204030204" pitchFamily="34" charset="0"/>
                <a:ea typeface="Calibri" panose="020F0502020204030204" pitchFamily="34" charset="0"/>
                <a:cs typeface="Calibri" panose="020F0502020204030204" pitchFamily="34" charset="0"/>
              </a:rPr>
              <a:t> line: 4 syllables</a:t>
            </a:r>
          </a:p>
          <a:p>
            <a:pPr marL="0" indent="0" algn="ctr">
              <a:buFont typeface="Arial" panose="020B0604020202020204" pitchFamily="34" charset="0"/>
              <a:buNone/>
            </a:pPr>
            <a:r>
              <a:rPr lang="en-GB" sz="3200" dirty="0">
                <a:latin typeface="Calibri" panose="020F0502020204030204" pitchFamily="34" charset="0"/>
                <a:ea typeface="Calibri" panose="020F0502020204030204" pitchFamily="34" charset="0"/>
                <a:cs typeface="Calibri" panose="020F0502020204030204" pitchFamily="34" charset="0"/>
              </a:rPr>
              <a:t>3</a:t>
            </a:r>
            <a:r>
              <a:rPr lang="en-GB" sz="3200" baseline="30000" dirty="0">
                <a:latin typeface="Calibri" panose="020F0502020204030204" pitchFamily="34" charset="0"/>
                <a:ea typeface="Calibri" panose="020F0502020204030204" pitchFamily="34" charset="0"/>
                <a:cs typeface="Calibri" panose="020F0502020204030204" pitchFamily="34" charset="0"/>
              </a:rPr>
              <a:t>rd</a:t>
            </a:r>
            <a:r>
              <a:rPr lang="en-GB" sz="3200" dirty="0">
                <a:latin typeface="Calibri" panose="020F0502020204030204" pitchFamily="34" charset="0"/>
                <a:ea typeface="Calibri" panose="020F0502020204030204" pitchFamily="34" charset="0"/>
                <a:cs typeface="Calibri" panose="020F0502020204030204" pitchFamily="34" charset="0"/>
              </a:rPr>
              <a:t> line: 6 syllables</a:t>
            </a:r>
          </a:p>
          <a:p>
            <a:pPr marL="0" indent="0" algn="ctr">
              <a:buFont typeface="Arial" panose="020B0604020202020204" pitchFamily="34" charset="0"/>
              <a:buNone/>
            </a:pPr>
            <a:r>
              <a:rPr lang="en-GB" sz="3200" dirty="0">
                <a:latin typeface="Calibri" panose="020F0502020204030204" pitchFamily="34" charset="0"/>
                <a:ea typeface="Calibri" panose="020F0502020204030204" pitchFamily="34" charset="0"/>
                <a:cs typeface="Calibri" panose="020F0502020204030204" pitchFamily="34" charset="0"/>
              </a:rPr>
              <a:t>4</a:t>
            </a:r>
            <a:r>
              <a:rPr lang="en-GB" sz="3200" baseline="30000" dirty="0">
                <a:latin typeface="Calibri" panose="020F0502020204030204" pitchFamily="34" charset="0"/>
                <a:ea typeface="Calibri" panose="020F0502020204030204" pitchFamily="34" charset="0"/>
                <a:cs typeface="Calibri" panose="020F0502020204030204" pitchFamily="34" charset="0"/>
              </a:rPr>
              <a:t>th</a:t>
            </a:r>
            <a:r>
              <a:rPr lang="en-GB" sz="3200" dirty="0">
                <a:latin typeface="Calibri" panose="020F0502020204030204" pitchFamily="34" charset="0"/>
                <a:ea typeface="Calibri" panose="020F0502020204030204" pitchFamily="34" charset="0"/>
                <a:cs typeface="Calibri" panose="020F0502020204030204" pitchFamily="34" charset="0"/>
              </a:rPr>
              <a:t> line: 8 syllables</a:t>
            </a:r>
          </a:p>
          <a:p>
            <a:pPr marL="0" indent="0" algn="ctr">
              <a:buFont typeface="Arial" panose="020B0604020202020204" pitchFamily="34" charset="0"/>
              <a:buNone/>
            </a:pPr>
            <a:r>
              <a:rPr lang="en-GB" sz="3200" dirty="0">
                <a:latin typeface="Calibri" panose="020F0502020204030204" pitchFamily="34" charset="0"/>
                <a:ea typeface="Calibri" panose="020F0502020204030204" pitchFamily="34" charset="0"/>
                <a:cs typeface="Calibri" panose="020F0502020204030204" pitchFamily="34" charset="0"/>
              </a:rPr>
              <a:t>5</a:t>
            </a:r>
            <a:r>
              <a:rPr lang="en-GB" sz="3200" baseline="30000" dirty="0">
                <a:latin typeface="Calibri" panose="020F0502020204030204" pitchFamily="34" charset="0"/>
                <a:ea typeface="Calibri" panose="020F0502020204030204" pitchFamily="34" charset="0"/>
                <a:cs typeface="Calibri" panose="020F0502020204030204" pitchFamily="34" charset="0"/>
              </a:rPr>
              <a:t>th</a:t>
            </a:r>
            <a:r>
              <a:rPr lang="en-GB" sz="3200" dirty="0">
                <a:latin typeface="Calibri" panose="020F0502020204030204" pitchFamily="34" charset="0"/>
                <a:ea typeface="Calibri" panose="020F0502020204030204" pitchFamily="34" charset="0"/>
                <a:cs typeface="Calibri" panose="020F0502020204030204" pitchFamily="34" charset="0"/>
              </a:rPr>
              <a:t> line: 2 syllables</a:t>
            </a:r>
            <a:endParaRPr lang="en-GB" sz="3600" dirty="0">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P7M Maths Homework – Data Handling – Yellow Chilli Challenge | Bishopton  Primary School">
            <a:extLst>
              <a:ext uri="{FF2B5EF4-FFF2-40B4-BE49-F238E27FC236}">
                <a16:creationId xmlns:a16="http://schemas.microsoft.com/office/drawing/2014/main" id="{A436454D-B7FD-D746-0A87-32172FC26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602" y="270948"/>
            <a:ext cx="1378427" cy="12388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7M Maths Homework – Data Handling – Red Chilli Challenge | Bishopton Primary  School">
            <a:extLst>
              <a:ext uri="{FF2B5EF4-FFF2-40B4-BE49-F238E27FC236}">
                <a16:creationId xmlns:a16="http://schemas.microsoft.com/office/drawing/2014/main" id="{DC77CDA3-3BA9-2B94-02EE-35D36DCA4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884" y="274946"/>
            <a:ext cx="1378427" cy="12348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C970BC4-DB4A-1E9D-7661-1D81D266B81E}"/>
              </a:ext>
            </a:extLst>
          </p:cNvPr>
          <p:cNvSpPr>
            <a:spLocks noGrp="1"/>
          </p:cNvSpPr>
          <p:nvPr>
            <p:ph type="ftr" sz="quarter" idx="11"/>
          </p:nvPr>
        </p:nvSpPr>
        <p:spPr>
          <a:xfrm>
            <a:off x="488652" y="6563876"/>
            <a:ext cx="6297612" cy="365125"/>
          </a:xfrm>
        </p:spPr>
        <p:txBody>
          <a:bodyPr/>
          <a:lstStyle/>
          <a:p>
            <a:r>
              <a:rPr lang="en-GB" dirty="0"/>
              <a:t>Created by Pascale Thobois as part of the MTOT project 2023</a:t>
            </a:r>
          </a:p>
        </p:txBody>
      </p:sp>
    </p:spTree>
    <p:extLst>
      <p:ext uri="{BB962C8B-B14F-4D97-AF65-F5344CB8AC3E}">
        <p14:creationId xmlns:p14="http://schemas.microsoft.com/office/powerpoint/2010/main" val="3898817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6C9D67-3217-3A63-C49A-F1EB9FE5F39F}"/>
              </a:ext>
            </a:extLst>
          </p:cNvPr>
          <p:cNvSpPr>
            <a:spLocks noGrp="1"/>
          </p:cNvSpPr>
          <p:nvPr>
            <p:ph idx="1"/>
          </p:nvPr>
        </p:nvSpPr>
        <p:spPr>
          <a:xfrm>
            <a:off x="408541" y="275422"/>
            <a:ext cx="11974417" cy="6400800"/>
          </a:xfrm>
        </p:spPr>
        <p:txBody>
          <a:bodyPr numCol="2">
            <a:normAutofit/>
          </a:bodyPr>
          <a:lstStyle/>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Scuttling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(2)</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Through cobblestone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(4)</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From England to France's realm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(6)</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Tiny paws seek adventurers’ path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(8)</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Nose-quiver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(2)</a:t>
            </a:r>
          </a:p>
          <a:p>
            <a:pPr marL="0" indent="0">
              <a:lnSpc>
                <a:spcPct val="107000"/>
              </a:lnSpc>
              <a:spcAft>
                <a:spcPts val="800"/>
              </a:spcAft>
              <a:buNone/>
            </a:pPr>
            <a:endParaRPr lang="en-GB" sz="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Tunnels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(2)</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Low moonlit earth</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 (4)</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Mysteries waiting silent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(6)</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Whispered tales of cheese and croissants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(8)</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Ears-twitch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(2)</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Homeward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(2)</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With heart of tales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(4)</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Through fields, across the sea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(6)</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Memories of France's grandeur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(8)</a:t>
            </a:r>
          </a:p>
          <a:p>
            <a:pPr marL="0" indent="0">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Deep still </a:t>
            </a:r>
            <a:r>
              <a:rPr lang="en-GB" sz="2400" kern="100" dirty="0">
                <a:solidFill>
                  <a:schemeClr val="bg2">
                    <a:lumMod val="90000"/>
                  </a:schemeClr>
                </a:solidFill>
                <a:effectLst/>
                <a:latin typeface="Calibri" panose="020F0502020204030204" pitchFamily="34" charset="0"/>
                <a:ea typeface="Calibri" panose="020F0502020204030204" pitchFamily="34" charset="0"/>
                <a:cs typeface="Times New Roman" panose="02020603050405020304" pitchFamily="18" charset="0"/>
              </a:rPr>
              <a:t>(2)</a:t>
            </a:r>
          </a:p>
          <a:p>
            <a:endParaRPr lang="en-GB" dirty="0"/>
          </a:p>
        </p:txBody>
      </p:sp>
      <p:pic>
        <p:nvPicPr>
          <p:cNvPr id="5122" name="Picture 2" descr="Mouse Clipart Images - Free Download on Freepik">
            <a:extLst>
              <a:ext uri="{FF2B5EF4-FFF2-40B4-BE49-F238E27FC236}">
                <a16:creationId xmlns:a16="http://schemas.microsoft.com/office/drawing/2014/main" id="{AB6CC10B-8D97-D348-33CF-8EFEBC8E65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203" b="91625" l="1917" r="93930">
                        <a14:foregroundMark x1="45527" y1="91625" x2="45527" y2="91625"/>
                        <a14:foregroundMark x1="92013" y1="82077" x2="92013" y2="82077"/>
                        <a14:foregroundMark x1="93291" y1="66332" x2="93291" y2="66332"/>
                        <a14:foregroundMark x1="93930" y1="82747" x2="93930" y2="82747"/>
                        <a14:foregroundMark x1="77796" y1="7203" x2="77796" y2="7203"/>
                        <a14:foregroundMark x1="9744" y1="79397" x2="9744" y2="79397"/>
                        <a14:foregroundMark x1="8466" y1="79564" x2="8466" y2="79564"/>
                        <a14:foregroundMark x1="7188" y1="78894" x2="8194" y2="82550"/>
                        <a14:foregroundMark x1="1917" y1="75377" x2="5494" y2="85305"/>
                        <a14:foregroundMark x1="10686" y1="83417" x2="11339" y2="83754"/>
                        <a14:foregroundMark x1="10362" y1="83250" x2="10686" y2="83417"/>
                        <a14:foregroundMark x1="1917" y1="78894" x2="10362" y2="83250"/>
                        <a14:foregroundMark x1="3355" y1="86767" x2="3696" y2="87139"/>
                        <a14:backgroundMark x1="11502" y1="85092" x2="5591" y2="91122"/>
                        <a14:backgroundMark x1="10383" y1="83250" x2="10383" y2="83250"/>
                        <a14:backgroundMark x1="11022" y1="83417" x2="11022" y2="83417"/>
                        <a14:backgroundMark x1="11342" y1="83752" x2="12300" y2="84925"/>
                      </a14:backgroundRemoval>
                    </a14:imgEffect>
                  </a14:imgLayer>
                </a14:imgProps>
              </a:ext>
              <a:ext uri="{28A0092B-C50C-407E-A947-70E740481C1C}">
                <a14:useLocalDpi xmlns:a14="http://schemas.microsoft.com/office/drawing/2010/main" val="0"/>
              </a:ext>
            </a:extLst>
          </a:blip>
          <a:srcRect/>
          <a:stretch>
            <a:fillRect/>
          </a:stretch>
        </p:blipFill>
        <p:spPr bwMode="auto">
          <a:xfrm>
            <a:off x="7851121" y="3829173"/>
            <a:ext cx="3175956" cy="30288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ance Clipart Cheese French - France Clipart, HD Png Download - vhv">
            <a:extLst>
              <a:ext uri="{FF2B5EF4-FFF2-40B4-BE49-F238E27FC236}">
                <a16:creationId xmlns:a16="http://schemas.microsoft.com/office/drawing/2014/main" id="{88E24344-0265-70AE-4A85-3A5A8CF3CD1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3" b="31105" l="32889" r="54446">
                        <a14:foregroundMark x1="33256" y1="17276" x2="33023" y2="20050"/>
                      </a14:backgroundRemoval>
                    </a14:imgEffect>
                  </a14:imgLayer>
                </a14:imgProps>
              </a:ext>
              <a:ext uri="{28A0092B-C50C-407E-A947-70E740481C1C}">
                <a14:useLocalDpi xmlns:a14="http://schemas.microsoft.com/office/drawing/2010/main" val="0"/>
              </a:ext>
            </a:extLst>
          </a:blip>
          <a:srcRect l="30194" t="3653" r="42859" b="65845"/>
          <a:stretch/>
        </p:blipFill>
        <p:spPr bwMode="auto">
          <a:xfrm rot="9303088">
            <a:off x="10117105" y="2531012"/>
            <a:ext cx="2004165" cy="209184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73D003B-8D6E-6371-5199-8437B9D73319}"/>
              </a:ext>
            </a:extLst>
          </p:cNvPr>
          <p:cNvSpPr>
            <a:spLocks noGrp="1"/>
          </p:cNvSpPr>
          <p:nvPr>
            <p:ph type="ftr" sz="quarter" idx="11"/>
          </p:nvPr>
        </p:nvSpPr>
        <p:spPr>
          <a:xfrm>
            <a:off x="517677" y="6582578"/>
            <a:ext cx="6297612" cy="365125"/>
          </a:xfrm>
        </p:spPr>
        <p:txBody>
          <a:bodyPr/>
          <a:lstStyle/>
          <a:p>
            <a:r>
              <a:rPr lang="en-GB" dirty="0"/>
              <a:t>Created by Pascale Thobois as part of the MTOT project 2023</a:t>
            </a:r>
          </a:p>
        </p:txBody>
      </p:sp>
    </p:spTree>
    <p:extLst>
      <p:ext uri="{BB962C8B-B14F-4D97-AF65-F5344CB8AC3E}">
        <p14:creationId xmlns:p14="http://schemas.microsoft.com/office/powerpoint/2010/main" val="1203774024"/>
      </p:ext>
    </p:extLst>
  </p:cSld>
  <p:clrMapOvr>
    <a:masterClrMapping/>
  </p:clrMapOvr>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319</TotalTime>
  <Words>1181</Words>
  <Application>Microsoft Office PowerPoint</Application>
  <PresentationFormat>Widescreen</PresentationFormat>
  <Paragraphs>96</Paragraphs>
  <Slides>11</Slides>
  <Notes>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Calibri</vt:lpstr>
      <vt:lpstr>Poppins</vt:lpstr>
      <vt:lpstr>Trebuchet MS</vt:lpstr>
      <vt:lpstr>Wingdings 3</vt:lpstr>
      <vt:lpstr>Facet</vt:lpstr>
      <vt:lpstr>Cinquains Workshop</vt:lpstr>
      <vt:lpstr>Pick a destination</vt:lpstr>
      <vt:lpstr>OH NO!</vt:lpstr>
      <vt:lpstr>PowerPoint Presentation</vt:lpstr>
      <vt:lpstr>PowerPoint Presentation</vt:lpstr>
      <vt:lpstr>PowerPoint Presentation</vt:lpstr>
      <vt:lpstr>Cinquains is a French type of poetry and are a form of syllabic poetry characterised by a distinctive 5-line structure: </vt:lpstr>
      <vt:lpstr>PowerPoint Presentation</vt:lpstr>
      <vt:lpstr>PowerPoint Presentation</vt:lpstr>
      <vt:lpstr>Translating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Pascale Thobois</dc:creator>
  <cp:lastModifiedBy>Pascale Thobois</cp:lastModifiedBy>
  <cp:revision>12</cp:revision>
  <dcterms:created xsi:type="dcterms:W3CDTF">2023-07-10T09:37:27Z</dcterms:created>
  <dcterms:modified xsi:type="dcterms:W3CDTF">2024-04-10T18:17:00Z</dcterms:modified>
</cp:coreProperties>
</file>